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2.xml"/><Relationship Id="rId18" Type="http://schemas.openxmlformats.org/officeDocument/2006/relationships/font" Target="fonts/AmaticS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8000"/>
              <a:buNone/>
              <a:defRPr sz="8000"/>
            </a:lvl1pPr>
            <a:lvl2pPr lvl="1" algn="ctr">
              <a:spcBef>
                <a:spcPts val="0"/>
              </a:spcBef>
              <a:buSzPts val="8000"/>
              <a:buNone/>
              <a:defRPr sz="8000"/>
            </a:lvl2pPr>
            <a:lvl3pPr lvl="2" algn="ctr">
              <a:spcBef>
                <a:spcPts val="0"/>
              </a:spcBef>
              <a:buSzPts val="8000"/>
              <a:buNone/>
              <a:defRPr sz="8000"/>
            </a:lvl3pPr>
            <a:lvl4pPr lvl="3" algn="ctr">
              <a:spcBef>
                <a:spcPts val="0"/>
              </a:spcBef>
              <a:buSzPts val="8000"/>
              <a:buNone/>
              <a:defRPr sz="8000"/>
            </a:lvl4pPr>
            <a:lvl5pPr lvl="4" algn="ctr">
              <a:spcBef>
                <a:spcPts val="0"/>
              </a:spcBef>
              <a:buSzPts val="8000"/>
              <a:buNone/>
              <a:defRPr sz="8000"/>
            </a:lvl5pPr>
            <a:lvl6pPr lvl="5" algn="ctr">
              <a:spcBef>
                <a:spcPts val="0"/>
              </a:spcBef>
              <a:buSzPts val="8000"/>
              <a:buNone/>
              <a:defRPr sz="8000"/>
            </a:lvl6pPr>
            <a:lvl7pPr lvl="6" algn="ctr">
              <a:spcBef>
                <a:spcPts val="0"/>
              </a:spcBef>
              <a:buSzPts val="8000"/>
              <a:buNone/>
              <a:defRPr sz="8000"/>
            </a:lvl7pPr>
            <a:lvl8pPr lvl="7" algn="ctr">
              <a:spcBef>
                <a:spcPts val="0"/>
              </a:spcBef>
              <a:buSzPts val="8000"/>
              <a:buNone/>
              <a:defRPr sz="8000"/>
            </a:lvl8pPr>
            <a:lvl9pPr lvl="8" algn="ctr">
              <a:spcBef>
                <a:spcPts val="0"/>
              </a:spcBef>
              <a:buSzPts val="8000"/>
              <a:buNone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rgbClr val="80DEEA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4000"/>
              <a:buNone/>
              <a:defRPr sz="4000"/>
            </a:lvl1pPr>
            <a:lvl2pPr lvl="1">
              <a:spcBef>
                <a:spcPts val="0"/>
              </a:spcBef>
              <a:buSzPts val="4000"/>
              <a:buNone/>
              <a:defRPr sz="4000"/>
            </a:lvl2pPr>
            <a:lvl3pPr lvl="2">
              <a:spcBef>
                <a:spcPts val="0"/>
              </a:spcBef>
              <a:buSzPts val="4000"/>
              <a:buNone/>
              <a:defRPr sz="4000"/>
            </a:lvl3pPr>
            <a:lvl4pPr lvl="3">
              <a:spcBef>
                <a:spcPts val="0"/>
              </a:spcBef>
              <a:buSzPts val="4000"/>
              <a:buNone/>
              <a:defRPr sz="4000"/>
            </a:lvl4pPr>
            <a:lvl5pPr lvl="4">
              <a:spcBef>
                <a:spcPts val="0"/>
              </a:spcBef>
              <a:buSzPts val="4000"/>
              <a:buNone/>
              <a:defRPr sz="4000"/>
            </a:lvl5pPr>
            <a:lvl6pPr lvl="5">
              <a:spcBef>
                <a:spcPts val="0"/>
              </a:spcBef>
              <a:buSzPts val="4000"/>
              <a:buNone/>
              <a:defRPr sz="4000"/>
            </a:lvl6pPr>
            <a:lvl7pPr lvl="6">
              <a:spcBef>
                <a:spcPts val="0"/>
              </a:spcBef>
              <a:buSzPts val="4000"/>
              <a:buNone/>
              <a:defRPr sz="4000"/>
            </a:lvl7pPr>
            <a:lvl8pPr lvl="7">
              <a:spcBef>
                <a:spcPts val="0"/>
              </a:spcBef>
              <a:buSzPts val="4000"/>
              <a:buNone/>
              <a:defRPr sz="4000"/>
            </a:lvl8pPr>
            <a:lvl9pPr lvl="8">
              <a:spcBef>
                <a:spcPts val="0"/>
              </a:spcBef>
              <a:buSzPts val="4000"/>
              <a:buNone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80DEEA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400"/>
              <a:buNone/>
              <a:defRPr sz="5400"/>
            </a:lvl1pPr>
            <a:lvl2pPr lvl="1" algn="ctr">
              <a:spcBef>
                <a:spcPts val="0"/>
              </a:spcBef>
              <a:buSzPts val="5400"/>
              <a:buNone/>
              <a:defRPr sz="5400"/>
            </a:lvl2pPr>
            <a:lvl3pPr lvl="2" algn="ctr">
              <a:spcBef>
                <a:spcPts val="0"/>
              </a:spcBef>
              <a:buSzPts val="5400"/>
              <a:buNone/>
              <a:defRPr sz="5400"/>
            </a:lvl3pPr>
            <a:lvl4pPr lvl="3" algn="ctr">
              <a:spcBef>
                <a:spcPts val="0"/>
              </a:spcBef>
              <a:buSzPts val="5400"/>
              <a:buNone/>
              <a:defRPr sz="5400"/>
            </a:lvl4pPr>
            <a:lvl5pPr lvl="4" algn="ctr">
              <a:spcBef>
                <a:spcPts val="0"/>
              </a:spcBef>
              <a:buSzPts val="5400"/>
              <a:buNone/>
              <a:defRPr sz="5400"/>
            </a:lvl5pPr>
            <a:lvl6pPr lvl="5" algn="ctr">
              <a:spcBef>
                <a:spcPts val="0"/>
              </a:spcBef>
              <a:buSzPts val="5400"/>
              <a:buNone/>
              <a:defRPr sz="5400"/>
            </a:lvl6pPr>
            <a:lvl7pPr lvl="6" algn="ctr">
              <a:spcBef>
                <a:spcPts val="0"/>
              </a:spcBef>
              <a:buSzPts val="5400"/>
              <a:buNone/>
              <a:defRPr sz="5400"/>
            </a:lvl7pPr>
            <a:lvl8pPr lvl="7" algn="ctr">
              <a:spcBef>
                <a:spcPts val="0"/>
              </a:spcBef>
              <a:buSzPts val="5400"/>
              <a:buNone/>
              <a:defRPr sz="5400"/>
            </a:lvl8pPr>
            <a:lvl9pPr lvl="8" algn="ctr">
              <a:spcBef>
                <a:spcPts val="0"/>
              </a:spcBef>
              <a:buSzPts val="5400"/>
              <a:buNone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ain.pn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2638" y="3616512"/>
            <a:ext cx="1778726" cy="125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>
                <a:latin typeface="Amatic SC"/>
                <a:ea typeface="Amatic SC"/>
                <a:cs typeface="Amatic SC"/>
                <a:sym typeface="Amatic SC"/>
              </a:rPr>
              <a:t>The scipy stack</a:t>
            </a:r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Exploratory data analysis of youtube, feat.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A special thanks to, Python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Thank You.</a:t>
            </a:r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</a:t>
            </a:r>
            <a:r>
              <a:rPr b="0" lang="en" sz="1400"/>
              <a:t>Presented by</a:t>
            </a:r>
            <a:r>
              <a:rPr lang="en" sz="1400"/>
              <a:t>,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Abhishek Jha,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Pratik Deshpande.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939600" y="1412575"/>
            <a:ext cx="72648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9600">
                <a:latin typeface="Amatic SC"/>
                <a:ea typeface="Amatic SC"/>
                <a:cs typeface="Amatic SC"/>
                <a:sym typeface="Amatic SC"/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Who are we?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7200"/>
              <a:t>procrasti..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What do we solve?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265500" y="17166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YOUtube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seo</a:t>
            </a:r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919650" y="565325"/>
            <a:ext cx="3837000" cy="369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6000"/>
              </a:spcAft>
              <a:buSzPts val="2000"/>
              <a:buAutoNum type="arabicPeriod"/>
            </a:pPr>
            <a:r>
              <a:rPr lang="en" sz="2000"/>
              <a:t>Algorithms used.</a:t>
            </a:r>
          </a:p>
          <a:p>
            <a:pPr indent="-355600" lvl="0" marL="457200" rtl="0">
              <a:spcBef>
                <a:spcPts val="0"/>
              </a:spcBef>
              <a:spcAft>
                <a:spcPts val="6000"/>
              </a:spcAft>
              <a:buSzPts val="2000"/>
              <a:buAutoNum type="arabicPeriod"/>
            </a:pPr>
            <a:r>
              <a:rPr lang="en" sz="2000"/>
              <a:t>Parameters Considered.</a:t>
            </a:r>
          </a:p>
          <a:p>
            <a:pPr indent="-355600" lvl="0" marL="457200" rtl="0">
              <a:spcBef>
                <a:spcPts val="0"/>
              </a:spcBef>
              <a:spcAft>
                <a:spcPts val="6000"/>
              </a:spcAft>
              <a:buSzPts val="2000"/>
              <a:buAutoNum type="arabicPeriod"/>
            </a:pPr>
            <a:r>
              <a:rPr lang="en" sz="2000"/>
              <a:t>Our Research.</a:t>
            </a:r>
          </a:p>
          <a:p>
            <a:pPr lvl="0" rtl="0"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It’s all about the tags.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Knowing the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0DEEA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 give up. I can’t make slides anymore, LET’s see some code.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265500" y="17166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Few valuable insights later...</a:t>
            </a:r>
          </a:p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919650" y="565325"/>
            <a:ext cx="3837000" cy="369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None/>
            </a:pPr>
            <a:r>
              <a:rPr lang="en" sz="2000"/>
              <a:t>We can conclude that...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video trends a few days later.</a:t>
            </a:r>
            <a:br>
              <a:rPr lang="en" sz="2000"/>
            </a:b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SzPts val="2000"/>
              <a:buChar char="●"/>
            </a:pPr>
            <a:r>
              <a:rPr lang="en" sz="2000"/>
              <a:t>Tags are strongly correlated to views.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spcAft>
                <a:spcPts val="60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245650" y="17166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Future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SCOPE</a:t>
            </a:r>
          </a:p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868150" y="450725"/>
            <a:ext cx="3837000" cy="369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SzPts val="1800"/>
              <a:buChar char="●"/>
            </a:pPr>
            <a:r>
              <a:rPr lang="en"/>
              <a:t>Tag prediction using Natural language processing.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SzPts val="1800"/>
              <a:buChar char="●"/>
            </a:pPr>
            <a:r>
              <a:rPr lang="en"/>
              <a:t>Web portal for all the budding youtubers.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SzPts val="1800"/>
              <a:buChar char="●"/>
            </a:pPr>
            <a:r>
              <a:rPr lang="en"/>
              <a:t>Finding some more insights because data knows everything.</a:t>
            </a:r>
          </a:p>
          <a:p>
            <a:pPr lvl="0" rtl="0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