
<file path=[Content_Types].xml><?xml version="1.0" encoding="utf-8"?>
<Types xmlns="http://schemas.openxmlformats.org/package/2006/content-types">
  <Default Extension="jpe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56" r:id="rId2"/>
    <p:sldId id="257" r:id="rId3"/>
    <p:sldId id="258" r:id="rId4"/>
    <p:sldId id="259" r:id="rId5"/>
    <p:sldId id="260" r:id="rId6"/>
    <p:sldId id="261" r:id="rId7"/>
    <p:sldId id="262" r:id="rId8"/>
    <p:sldId id="263" r:id="rId9"/>
    <p:sldId id="277" r:id="rId10"/>
    <p:sldId id="278" r:id="rId11"/>
    <p:sldId id="264" r:id="rId12"/>
    <p:sldId id="274" r:id="rId13"/>
    <p:sldId id="272" r:id="rId14"/>
    <p:sldId id="265" r:id="rId15"/>
    <p:sldId id="268" r:id="rId16"/>
    <p:sldId id="266" r:id="rId17"/>
    <p:sldId id="267" r:id="rId18"/>
    <p:sldId id="269" r:id="rId19"/>
    <p:sldId id="279" r:id="rId20"/>
    <p:sldId id="276" r:id="rId21"/>
    <p:sldId id="273" r:id="rId22"/>
    <p:sldId id="270" r:id="rId23"/>
    <p:sldId id="271" r:id="rId24"/>
    <p:sldId id="275"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C732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6" d="100"/>
          <a:sy n="86" d="100"/>
        </p:scale>
        <p:origin x="562"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DEE4ED5-5F81-453B-B826-152957902C14}" type="datetimeFigureOut">
              <a:rPr lang="en-IN" smtClean="0"/>
              <a:t>09-07-2021</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23330EC-2AD0-4D9F-B183-48CDC14489AE}" type="slidenum">
              <a:rPr lang="en-IN" smtClean="0"/>
              <a:t>‹#›</a:t>
            </a:fld>
            <a:endParaRPr lang="en-IN"/>
          </a:p>
        </p:txBody>
      </p:sp>
    </p:spTree>
    <p:extLst>
      <p:ext uri="{BB962C8B-B14F-4D97-AF65-F5344CB8AC3E}">
        <p14:creationId xmlns:p14="http://schemas.microsoft.com/office/powerpoint/2010/main" val="34065374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A2E94C-536D-4033-83E8-03F8FD3BF0C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8EAED155-5520-400A-99E2-1FE0BA29D79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DB7F5EDA-BB89-42B4-BDAE-EAF2B2E15D24}"/>
              </a:ext>
            </a:extLst>
          </p:cNvPr>
          <p:cNvSpPr>
            <a:spLocks noGrp="1"/>
          </p:cNvSpPr>
          <p:nvPr>
            <p:ph type="dt" sz="half" idx="10"/>
          </p:nvPr>
        </p:nvSpPr>
        <p:spPr/>
        <p:txBody>
          <a:bodyPr/>
          <a:lstStyle/>
          <a:p>
            <a:fld id="{DC0DE89E-A4C1-4BF5-9339-1A93525F465A}" type="datetime1">
              <a:rPr lang="en-IN" smtClean="0"/>
              <a:t>09-07-2021</a:t>
            </a:fld>
            <a:endParaRPr lang="en-IN"/>
          </a:p>
        </p:txBody>
      </p:sp>
      <p:sp>
        <p:nvSpPr>
          <p:cNvPr id="5" name="Footer Placeholder 4">
            <a:extLst>
              <a:ext uri="{FF2B5EF4-FFF2-40B4-BE49-F238E27FC236}">
                <a16:creationId xmlns:a16="http://schemas.microsoft.com/office/drawing/2014/main" id="{04C15E8A-5538-4880-B51A-1C7211B1466D}"/>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09C6F2DF-3D8B-419D-9CFB-4E94D1A75822}"/>
              </a:ext>
            </a:extLst>
          </p:cNvPr>
          <p:cNvSpPr>
            <a:spLocks noGrp="1"/>
          </p:cNvSpPr>
          <p:nvPr>
            <p:ph type="sldNum" sz="quarter" idx="12"/>
          </p:nvPr>
        </p:nvSpPr>
        <p:spPr/>
        <p:txBody>
          <a:bodyPr/>
          <a:lstStyle/>
          <a:p>
            <a:fld id="{C6070333-FABE-4FD6-AEAE-4A299F022C69}" type="slidenum">
              <a:rPr lang="en-IN" smtClean="0"/>
              <a:t>‹#›</a:t>
            </a:fld>
            <a:endParaRPr lang="en-IN"/>
          </a:p>
        </p:txBody>
      </p:sp>
    </p:spTree>
    <p:extLst>
      <p:ext uri="{BB962C8B-B14F-4D97-AF65-F5344CB8AC3E}">
        <p14:creationId xmlns:p14="http://schemas.microsoft.com/office/powerpoint/2010/main" val="15812339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8B4EA2-75F0-4472-93E6-2218D2216AD6}"/>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412FDF27-3EF6-4918-BC5B-78065FFD5B6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C312A2F7-25C7-4059-97EB-6F9C2DF47204}"/>
              </a:ext>
            </a:extLst>
          </p:cNvPr>
          <p:cNvSpPr>
            <a:spLocks noGrp="1"/>
          </p:cNvSpPr>
          <p:nvPr>
            <p:ph type="dt" sz="half" idx="10"/>
          </p:nvPr>
        </p:nvSpPr>
        <p:spPr/>
        <p:txBody>
          <a:bodyPr/>
          <a:lstStyle/>
          <a:p>
            <a:fld id="{ED064B6A-8129-4B6C-953E-1863573E2B33}" type="datetime1">
              <a:rPr lang="en-IN" smtClean="0"/>
              <a:t>09-07-2021</a:t>
            </a:fld>
            <a:endParaRPr lang="en-IN"/>
          </a:p>
        </p:txBody>
      </p:sp>
      <p:sp>
        <p:nvSpPr>
          <p:cNvPr id="5" name="Footer Placeholder 4">
            <a:extLst>
              <a:ext uri="{FF2B5EF4-FFF2-40B4-BE49-F238E27FC236}">
                <a16:creationId xmlns:a16="http://schemas.microsoft.com/office/drawing/2014/main" id="{CFD73E50-945D-437B-9351-83BE6A43DA4A}"/>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C266ABB0-2F67-4499-8801-7E39E62EEEF9}"/>
              </a:ext>
            </a:extLst>
          </p:cNvPr>
          <p:cNvSpPr>
            <a:spLocks noGrp="1"/>
          </p:cNvSpPr>
          <p:nvPr>
            <p:ph type="sldNum" sz="quarter" idx="12"/>
          </p:nvPr>
        </p:nvSpPr>
        <p:spPr/>
        <p:txBody>
          <a:bodyPr/>
          <a:lstStyle/>
          <a:p>
            <a:fld id="{C6070333-FABE-4FD6-AEAE-4A299F022C69}" type="slidenum">
              <a:rPr lang="en-IN" smtClean="0"/>
              <a:t>‹#›</a:t>
            </a:fld>
            <a:endParaRPr lang="en-IN"/>
          </a:p>
        </p:txBody>
      </p:sp>
    </p:spTree>
    <p:extLst>
      <p:ext uri="{BB962C8B-B14F-4D97-AF65-F5344CB8AC3E}">
        <p14:creationId xmlns:p14="http://schemas.microsoft.com/office/powerpoint/2010/main" val="35659920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07AC680-F3F7-4EB8-B784-1677F9B1F46F}"/>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C5C920CD-6F2C-4D1E-943C-3D3F9FE1C4E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0FB3E357-BDC4-4AD0-A970-17645CAB5998}"/>
              </a:ext>
            </a:extLst>
          </p:cNvPr>
          <p:cNvSpPr>
            <a:spLocks noGrp="1"/>
          </p:cNvSpPr>
          <p:nvPr>
            <p:ph type="dt" sz="half" idx="10"/>
          </p:nvPr>
        </p:nvSpPr>
        <p:spPr/>
        <p:txBody>
          <a:bodyPr/>
          <a:lstStyle/>
          <a:p>
            <a:fld id="{B8BD6542-19AA-4F14-A6C9-89C7AA02C56C}" type="datetime1">
              <a:rPr lang="en-IN" smtClean="0"/>
              <a:t>09-07-2021</a:t>
            </a:fld>
            <a:endParaRPr lang="en-IN"/>
          </a:p>
        </p:txBody>
      </p:sp>
      <p:sp>
        <p:nvSpPr>
          <p:cNvPr id="5" name="Footer Placeholder 4">
            <a:extLst>
              <a:ext uri="{FF2B5EF4-FFF2-40B4-BE49-F238E27FC236}">
                <a16:creationId xmlns:a16="http://schemas.microsoft.com/office/drawing/2014/main" id="{B93941B9-B523-4FA4-A0AF-C31D8AAE4478}"/>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9B1EC38C-0CCB-4B00-BE40-0E66ACC0C8D2}"/>
              </a:ext>
            </a:extLst>
          </p:cNvPr>
          <p:cNvSpPr>
            <a:spLocks noGrp="1"/>
          </p:cNvSpPr>
          <p:nvPr>
            <p:ph type="sldNum" sz="quarter" idx="12"/>
          </p:nvPr>
        </p:nvSpPr>
        <p:spPr/>
        <p:txBody>
          <a:bodyPr/>
          <a:lstStyle/>
          <a:p>
            <a:fld id="{C6070333-FABE-4FD6-AEAE-4A299F022C69}" type="slidenum">
              <a:rPr lang="en-IN" smtClean="0"/>
              <a:t>‹#›</a:t>
            </a:fld>
            <a:endParaRPr lang="en-IN"/>
          </a:p>
        </p:txBody>
      </p:sp>
    </p:spTree>
    <p:extLst>
      <p:ext uri="{BB962C8B-B14F-4D97-AF65-F5344CB8AC3E}">
        <p14:creationId xmlns:p14="http://schemas.microsoft.com/office/powerpoint/2010/main" val="33767976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9A5CD0-99BC-4EDD-B4C7-F3FF14D0C0F9}"/>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91A7DE30-D963-4847-A7FB-5264F187531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650F2254-8893-4D63-A309-D590DB17299A}"/>
              </a:ext>
            </a:extLst>
          </p:cNvPr>
          <p:cNvSpPr>
            <a:spLocks noGrp="1"/>
          </p:cNvSpPr>
          <p:nvPr>
            <p:ph type="dt" sz="half" idx="10"/>
          </p:nvPr>
        </p:nvSpPr>
        <p:spPr/>
        <p:txBody>
          <a:bodyPr/>
          <a:lstStyle/>
          <a:p>
            <a:fld id="{5CFCA6AB-FBBB-4B39-A6C4-D2B361D6D224}" type="datetime1">
              <a:rPr lang="en-IN" smtClean="0"/>
              <a:t>09-07-2021</a:t>
            </a:fld>
            <a:endParaRPr lang="en-IN"/>
          </a:p>
        </p:txBody>
      </p:sp>
      <p:sp>
        <p:nvSpPr>
          <p:cNvPr id="5" name="Footer Placeholder 4">
            <a:extLst>
              <a:ext uri="{FF2B5EF4-FFF2-40B4-BE49-F238E27FC236}">
                <a16:creationId xmlns:a16="http://schemas.microsoft.com/office/drawing/2014/main" id="{2856E144-DF48-4AE4-B396-3FA5D818964A}"/>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C6A9AFAF-FC41-427F-9B91-4AF14322F777}"/>
              </a:ext>
            </a:extLst>
          </p:cNvPr>
          <p:cNvSpPr>
            <a:spLocks noGrp="1"/>
          </p:cNvSpPr>
          <p:nvPr>
            <p:ph type="sldNum" sz="quarter" idx="12"/>
          </p:nvPr>
        </p:nvSpPr>
        <p:spPr/>
        <p:txBody>
          <a:bodyPr/>
          <a:lstStyle/>
          <a:p>
            <a:fld id="{C6070333-FABE-4FD6-AEAE-4A299F022C69}" type="slidenum">
              <a:rPr lang="en-IN" smtClean="0"/>
              <a:t>‹#›</a:t>
            </a:fld>
            <a:endParaRPr lang="en-IN"/>
          </a:p>
        </p:txBody>
      </p:sp>
    </p:spTree>
    <p:extLst>
      <p:ext uri="{BB962C8B-B14F-4D97-AF65-F5344CB8AC3E}">
        <p14:creationId xmlns:p14="http://schemas.microsoft.com/office/powerpoint/2010/main" val="336279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A856F0-3B38-4680-AB01-E82FFF75086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03116BAA-3321-4119-B035-D01EB63CDA2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54B66FE-BB0C-45DF-84D0-81FF1B7ED584}"/>
              </a:ext>
            </a:extLst>
          </p:cNvPr>
          <p:cNvSpPr>
            <a:spLocks noGrp="1"/>
          </p:cNvSpPr>
          <p:nvPr>
            <p:ph type="dt" sz="half" idx="10"/>
          </p:nvPr>
        </p:nvSpPr>
        <p:spPr/>
        <p:txBody>
          <a:bodyPr/>
          <a:lstStyle/>
          <a:p>
            <a:fld id="{17029DE9-783D-454E-BCA3-6814A9BEAF57}" type="datetime1">
              <a:rPr lang="en-IN" smtClean="0"/>
              <a:t>09-07-2021</a:t>
            </a:fld>
            <a:endParaRPr lang="en-IN"/>
          </a:p>
        </p:txBody>
      </p:sp>
      <p:sp>
        <p:nvSpPr>
          <p:cNvPr id="5" name="Footer Placeholder 4">
            <a:extLst>
              <a:ext uri="{FF2B5EF4-FFF2-40B4-BE49-F238E27FC236}">
                <a16:creationId xmlns:a16="http://schemas.microsoft.com/office/drawing/2014/main" id="{B7C42FE4-6915-471C-BA9C-9FB0FEB31596}"/>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AB2D0C5B-9661-4C17-93A8-9F5717D3EBC5}"/>
              </a:ext>
            </a:extLst>
          </p:cNvPr>
          <p:cNvSpPr>
            <a:spLocks noGrp="1"/>
          </p:cNvSpPr>
          <p:nvPr>
            <p:ph type="sldNum" sz="quarter" idx="12"/>
          </p:nvPr>
        </p:nvSpPr>
        <p:spPr/>
        <p:txBody>
          <a:bodyPr/>
          <a:lstStyle/>
          <a:p>
            <a:fld id="{C6070333-FABE-4FD6-AEAE-4A299F022C69}" type="slidenum">
              <a:rPr lang="en-IN" smtClean="0"/>
              <a:t>‹#›</a:t>
            </a:fld>
            <a:endParaRPr lang="en-IN"/>
          </a:p>
        </p:txBody>
      </p:sp>
    </p:spTree>
    <p:extLst>
      <p:ext uri="{BB962C8B-B14F-4D97-AF65-F5344CB8AC3E}">
        <p14:creationId xmlns:p14="http://schemas.microsoft.com/office/powerpoint/2010/main" val="22204058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735D5A-FB24-433A-A17A-E7C961A79B73}"/>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9ED03935-E82D-469F-A25D-30888E85DEB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39536F05-C7D7-4726-89B5-BA999F3CD6C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55E4175B-5494-4E0E-9668-360FA55358C4}"/>
              </a:ext>
            </a:extLst>
          </p:cNvPr>
          <p:cNvSpPr>
            <a:spLocks noGrp="1"/>
          </p:cNvSpPr>
          <p:nvPr>
            <p:ph type="dt" sz="half" idx="10"/>
          </p:nvPr>
        </p:nvSpPr>
        <p:spPr/>
        <p:txBody>
          <a:bodyPr/>
          <a:lstStyle/>
          <a:p>
            <a:fld id="{2F4275B1-811F-469A-B76E-42BA6940684C}" type="datetime1">
              <a:rPr lang="en-IN" smtClean="0"/>
              <a:t>09-07-2021</a:t>
            </a:fld>
            <a:endParaRPr lang="en-IN"/>
          </a:p>
        </p:txBody>
      </p:sp>
      <p:sp>
        <p:nvSpPr>
          <p:cNvPr id="6" name="Footer Placeholder 5">
            <a:extLst>
              <a:ext uri="{FF2B5EF4-FFF2-40B4-BE49-F238E27FC236}">
                <a16:creationId xmlns:a16="http://schemas.microsoft.com/office/drawing/2014/main" id="{25432405-79C2-43BA-A0E5-237A4AF3BE5D}"/>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AD5FDAF6-AEB8-4DC5-AEC5-4C6ECF711BE3}"/>
              </a:ext>
            </a:extLst>
          </p:cNvPr>
          <p:cNvSpPr>
            <a:spLocks noGrp="1"/>
          </p:cNvSpPr>
          <p:nvPr>
            <p:ph type="sldNum" sz="quarter" idx="12"/>
          </p:nvPr>
        </p:nvSpPr>
        <p:spPr/>
        <p:txBody>
          <a:bodyPr/>
          <a:lstStyle/>
          <a:p>
            <a:fld id="{C6070333-FABE-4FD6-AEAE-4A299F022C69}" type="slidenum">
              <a:rPr lang="en-IN" smtClean="0"/>
              <a:t>‹#›</a:t>
            </a:fld>
            <a:endParaRPr lang="en-IN"/>
          </a:p>
        </p:txBody>
      </p:sp>
    </p:spTree>
    <p:extLst>
      <p:ext uri="{BB962C8B-B14F-4D97-AF65-F5344CB8AC3E}">
        <p14:creationId xmlns:p14="http://schemas.microsoft.com/office/powerpoint/2010/main" val="35315112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4C1160-E3FC-49BA-BBE6-47C96CAE5EBD}"/>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DB0AD965-F514-453F-BD9E-89AF1CF8B26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BF974AA-718D-46A2-8EB7-82753150408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46CED797-BDBA-4EA9-B296-7735103EC44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7F50316-F81F-4C55-A7C4-DB599653DA3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DC0AA270-AB77-4F4B-BB64-B5C5C908AF72}"/>
              </a:ext>
            </a:extLst>
          </p:cNvPr>
          <p:cNvSpPr>
            <a:spLocks noGrp="1"/>
          </p:cNvSpPr>
          <p:nvPr>
            <p:ph type="dt" sz="half" idx="10"/>
          </p:nvPr>
        </p:nvSpPr>
        <p:spPr/>
        <p:txBody>
          <a:bodyPr/>
          <a:lstStyle/>
          <a:p>
            <a:fld id="{B9A79C86-E8CF-4874-8F87-47471D4886A5}" type="datetime1">
              <a:rPr lang="en-IN" smtClean="0"/>
              <a:t>09-07-2021</a:t>
            </a:fld>
            <a:endParaRPr lang="en-IN"/>
          </a:p>
        </p:txBody>
      </p:sp>
      <p:sp>
        <p:nvSpPr>
          <p:cNvPr id="8" name="Footer Placeholder 7">
            <a:extLst>
              <a:ext uri="{FF2B5EF4-FFF2-40B4-BE49-F238E27FC236}">
                <a16:creationId xmlns:a16="http://schemas.microsoft.com/office/drawing/2014/main" id="{4F95FB91-878E-464F-A7EA-257CCB7911BD}"/>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8D419588-D189-4F80-821B-899E3A6DD9FA}"/>
              </a:ext>
            </a:extLst>
          </p:cNvPr>
          <p:cNvSpPr>
            <a:spLocks noGrp="1"/>
          </p:cNvSpPr>
          <p:nvPr>
            <p:ph type="sldNum" sz="quarter" idx="12"/>
          </p:nvPr>
        </p:nvSpPr>
        <p:spPr/>
        <p:txBody>
          <a:bodyPr/>
          <a:lstStyle/>
          <a:p>
            <a:fld id="{C6070333-FABE-4FD6-AEAE-4A299F022C69}" type="slidenum">
              <a:rPr lang="en-IN" smtClean="0"/>
              <a:t>‹#›</a:t>
            </a:fld>
            <a:endParaRPr lang="en-IN"/>
          </a:p>
        </p:txBody>
      </p:sp>
    </p:spTree>
    <p:extLst>
      <p:ext uri="{BB962C8B-B14F-4D97-AF65-F5344CB8AC3E}">
        <p14:creationId xmlns:p14="http://schemas.microsoft.com/office/powerpoint/2010/main" val="17228577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D3B81D-9F43-48B3-A7AC-D113E51C6C04}"/>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0DEDEF98-D8AC-48C6-BA53-70B62E891956}"/>
              </a:ext>
            </a:extLst>
          </p:cNvPr>
          <p:cNvSpPr>
            <a:spLocks noGrp="1"/>
          </p:cNvSpPr>
          <p:nvPr>
            <p:ph type="dt" sz="half" idx="10"/>
          </p:nvPr>
        </p:nvSpPr>
        <p:spPr/>
        <p:txBody>
          <a:bodyPr/>
          <a:lstStyle/>
          <a:p>
            <a:fld id="{7253101B-2E05-4201-86BF-285C450D0A4A}" type="datetime1">
              <a:rPr lang="en-IN" smtClean="0"/>
              <a:t>09-07-2021</a:t>
            </a:fld>
            <a:endParaRPr lang="en-IN"/>
          </a:p>
        </p:txBody>
      </p:sp>
      <p:sp>
        <p:nvSpPr>
          <p:cNvPr id="4" name="Footer Placeholder 3">
            <a:extLst>
              <a:ext uri="{FF2B5EF4-FFF2-40B4-BE49-F238E27FC236}">
                <a16:creationId xmlns:a16="http://schemas.microsoft.com/office/drawing/2014/main" id="{5352F357-E39C-4360-8EFB-F1DD684768E8}"/>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F781B5DD-57EB-4619-BB7D-BA2C41EC990D}"/>
              </a:ext>
            </a:extLst>
          </p:cNvPr>
          <p:cNvSpPr>
            <a:spLocks noGrp="1"/>
          </p:cNvSpPr>
          <p:nvPr>
            <p:ph type="sldNum" sz="quarter" idx="12"/>
          </p:nvPr>
        </p:nvSpPr>
        <p:spPr/>
        <p:txBody>
          <a:bodyPr/>
          <a:lstStyle/>
          <a:p>
            <a:fld id="{C6070333-FABE-4FD6-AEAE-4A299F022C69}" type="slidenum">
              <a:rPr lang="en-IN" smtClean="0"/>
              <a:t>‹#›</a:t>
            </a:fld>
            <a:endParaRPr lang="en-IN"/>
          </a:p>
        </p:txBody>
      </p:sp>
    </p:spTree>
    <p:extLst>
      <p:ext uri="{BB962C8B-B14F-4D97-AF65-F5344CB8AC3E}">
        <p14:creationId xmlns:p14="http://schemas.microsoft.com/office/powerpoint/2010/main" val="36638236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ED45D8A-F173-4ADC-AA5D-B9ABC6B7B1C7}"/>
              </a:ext>
            </a:extLst>
          </p:cNvPr>
          <p:cNvSpPr>
            <a:spLocks noGrp="1"/>
          </p:cNvSpPr>
          <p:nvPr>
            <p:ph type="dt" sz="half" idx="10"/>
          </p:nvPr>
        </p:nvSpPr>
        <p:spPr/>
        <p:txBody>
          <a:bodyPr/>
          <a:lstStyle/>
          <a:p>
            <a:fld id="{992A419D-85ED-4EA2-9F10-ED9AFDB188CA}" type="datetime1">
              <a:rPr lang="en-IN" smtClean="0"/>
              <a:t>09-07-2021</a:t>
            </a:fld>
            <a:endParaRPr lang="en-IN"/>
          </a:p>
        </p:txBody>
      </p:sp>
      <p:sp>
        <p:nvSpPr>
          <p:cNvPr id="3" name="Footer Placeholder 2">
            <a:extLst>
              <a:ext uri="{FF2B5EF4-FFF2-40B4-BE49-F238E27FC236}">
                <a16:creationId xmlns:a16="http://schemas.microsoft.com/office/drawing/2014/main" id="{1AB0D515-2788-4C76-BC4E-0F50EF364601}"/>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32D21932-3B25-4331-9641-C6FD7A76B774}"/>
              </a:ext>
            </a:extLst>
          </p:cNvPr>
          <p:cNvSpPr>
            <a:spLocks noGrp="1"/>
          </p:cNvSpPr>
          <p:nvPr>
            <p:ph type="sldNum" sz="quarter" idx="12"/>
          </p:nvPr>
        </p:nvSpPr>
        <p:spPr/>
        <p:txBody>
          <a:bodyPr/>
          <a:lstStyle/>
          <a:p>
            <a:fld id="{C6070333-FABE-4FD6-AEAE-4A299F022C69}" type="slidenum">
              <a:rPr lang="en-IN" smtClean="0"/>
              <a:t>‹#›</a:t>
            </a:fld>
            <a:endParaRPr lang="en-IN"/>
          </a:p>
        </p:txBody>
      </p:sp>
    </p:spTree>
    <p:extLst>
      <p:ext uri="{BB962C8B-B14F-4D97-AF65-F5344CB8AC3E}">
        <p14:creationId xmlns:p14="http://schemas.microsoft.com/office/powerpoint/2010/main" val="27776616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64DAA6-5720-48A4-97B7-ED50A97FD29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8CF6BAD9-2290-40FE-86A0-B41DB3AFF35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B92AAF9A-888E-4710-9221-FDB3DCE6099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F4F931D-7136-48E1-A54F-A20AD2AC88CB}"/>
              </a:ext>
            </a:extLst>
          </p:cNvPr>
          <p:cNvSpPr>
            <a:spLocks noGrp="1"/>
          </p:cNvSpPr>
          <p:nvPr>
            <p:ph type="dt" sz="half" idx="10"/>
          </p:nvPr>
        </p:nvSpPr>
        <p:spPr/>
        <p:txBody>
          <a:bodyPr/>
          <a:lstStyle/>
          <a:p>
            <a:fld id="{658FD8E1-E2AE-4D04-BCBD-D2D1001EE248}" type="datetime1">
              <a:rPr lang="en-IN" smtClean="0"/>
              <a:t>09-07-2021</a:t>
            </a:fld>
            <a:endParaRPr lang="en-IN"/>
          </a:p>
        </p:txBody>
      </p:sp>
      <p:sp>
        <p:nvSpPr>
          <p:cNvPr id="6" name="Footer Placeholder 5">
            <a:extLst>
              <a:ext uri="{FF2B5EF4-FFF2-40B4-BE49-F238E27FC236}">
                <a16:creationId xmlns:a16="http://schemas.microsoft.com/office/drawing/2014/main" id="{E6B0761F-D36F-4983-8128-6AD4B02E1A18}"/>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D29A9954-A057-4DD1-A716-3FDE6839DB19}"/>
              </a:ext>
            </a:extLst>
          </p:cNvPr>
          <p:cNvSpPr>
            <a:spLocks noGrp="1"/>
          </p:cNvSpPr>
          <p:nvPr>
            <p:ph type="sldNum" sz="quarter" idx="12"/>
          </p:nvPr>
        </p:nvSpPr>
        <p:spPr/>
        <p:txBody>
          <a:bodyPr/>
          <a:lstStyle/>
          <a:p>
            <a:fld id="{C6070333-FABE-4FD6-AEAE-4A299F022C69}" type="slidenum">
              <a:rPr lang="en-IN" smtClean="0"/>
              <a:t>‹#›</a:t>
            </a:fld>
            <a:endParaRPr lang="en-IN"/>
          </a:p>
        </p:txBody>
      </p:sp>
    </p:spTree>
    <p:extLst>
      <p:ext uri="{BB962C8B-B14F-4D97-AF65-F5344CB8AC3E}">
        <p14:creationId xmlns:p14="http://schemas.microsoft.com/office/powerpoint/2010/main" val="7396215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D3A1FC-A8FC-48EE-895D-8BA0457ADC8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3F0DB7F6-3043-4DEA-B915-47A66C1B05C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E5B06866-05B6-4F24-BEC5-EF71CE7558F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F6913CF-64B4-45BD-A7AF-DA43864CC096}"/>
              </a:ext>
            </a:extLst>
          </p:cNvPr>
          <p:cNvSpPr>
            <a:spLocks noGrp="1"/>
          </p:cNvSpPr>
          <p:nvPr>
            <p:ph type="dt" sz="half" idx="10"/>
          </p:nvPr>
        </p:nvSpPr>
        <p:spPr/>
        <p:txBody>
          <a:bodyPr/>
          <a:lstStyle/>
          <a:p>
            <a:fld id="{B14709B4-CE49-4E1B-BF1E-FF4E44AF5284}" type="datetime1">
              <a:rPr lang="en-IN" smtClean="0"/>
              <a:t>09-07-2021</a:t>
            </a:fld>
            <a:endParaRPr lang="en-IN"/>
          </a:p>
        </p:txBody>
      </p:sp>
      <p:sp>
        <p:nvSpPr>
          <p:cNvPr id="6" name="Footer Placeholder 5">
            <a:extLst>
              <a:ext uri="{FF2B5EF4-FFF2-40B4-BE49-F238E27FC236}">
                <a16:creationId xmlns:a16="http://schemas.microsoft.com/office/drawing/2014/main" id="{EB3DC122-16AF-411E-B403-06A1926DBC93}"/>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AED3E1A7-56E7-4CE4-A6C7-E5AC9EE8A9CD}"/>
              </a:ext>
            </a:extLst>
          </p:cNvPr>
          <p:cNvSpPr>
            <a:spLocks noGrp="1"/>
          </p:cNvSpPr>
          <p:nvPr>
            <p:ph type="sldNum" sz="quarter" idx="12"/>
          </p:nvPr>
        </p:nvSpPr>
        <p:spPr/>
        <p:txBody>
          <a:bodyPr/>
          <a:lstStyle/>
          <a:p>
            <a:fld id="{C6070333-FABE-4FD6-AEAE-4A299F022C69}" type="slidenum">
              <a:rPr lang="en-IN" smtClean="0"/>
              <a:t>‹#›</a:t>
            </a:fld>
            <a:endParaRPr lang="en-IN"/>
          </a:p>
        </p:txBody>
      </p:sp>
    </p:spTree>
    <p:extLst>
      <p:ext uri="{BB962C8B-B14F-4D97-AF65-F5344CB8AC3E}">
        <p14:creationId xmlns:p14="http://schemas.microsoft.com/office/powerpoint/2010/main" val="6420275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333960C-6D95-4CA4-8A9B-E633B0294CB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ED9AC44B-30D4-42AB-AA22-502110609A4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DFE4AC54-2AB0-4593-B2D9-D2822CEE9F8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0954D4-4966-4B57-A23C-57CEEDD552CD}" type="datetime1">
              <a:rPr lang="en-IN" smtClean="0"/>
              <a:t>09-07-2021</a:t>
            </a:fld>
            <a:endParaRPr lang="en-IN"/>
          </a:p>
        </p:txBody>
      </p:sp>
      <p:sp>
        <p:nvSpPr>
          <p:cNvPr id="5" name="Footer Placeholder 4">
            <a:extLst>
              <a:ext uri="{FF2B5EF4-FFF2-40B4-BE49-F238E27FC236}">
                <a16:creationId xmlns:a16="http://schemas.microsoft.com/office/drawing/2014/main" id="{E1A6E7BE-AC27-4A73-9267-90B074065E8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a16="http://schemas.microsoft.com/office/drawing/2014/main" id="{72190ACA-CD8F-448E-976D-D7197AB36E8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6070333-FABE-4FD6-AEAE-4A299F022C69}" type="slidenum">
              <a:rPr lang="en-IN" smtClean="0"/>
              <a:t>‹#›</a:t>
            </a:fld>
            <a:endParaRPr lang="en-IN"/>
          </a:p>
        </p:txBody>
      </p:sp>
    </p:spTree>
    <p:extLst>
      <p:ext uri="{BB962C8B-B14F-4D97-AF65-F5344CB8AC3E}">
        <p14:creationId xmlns:p14="http://schemas.microsoft.com/office/powerpoint/2010/main" val="194655052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2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607EF32-4000-45D6-A2AE-DDE036197D31}"/>
              </a:ext>
            </a:extLst>
          </p:cNvPr>
          <p:cNvSpPr/>
          <p:nvPr/>
        </p:nvSpPr>
        <p:spPr>
          <a:xfrm>
            <a:off x="0" y="6178858"/>
            <a:ext cx="12192000" cy="679143"/>
          </a:xfrm>
          <a:prstGeom prst="rect">
            <a:avLst/>
          </a:prstGeom>
          <a:solidFill>
            <a:srgbClr val="EC73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7" name="Rectangle 6">
            <a:extLst>
              <a:ext uri="{FF2B5EF4-FFF2-40B4-BE49-F238E27FC236}">
                <a16:creationId xmlns:a16="http://schemas.microsoft.com/office/drawing/2014/main" id="{E9997DAE-79E5-47F2-AC13-5B85F35B7AF2}"/>
              </a:ext>
            </a:extLst>
          </p:cNvPr>
          <p:cNvSpPr/>
          <p:nvPr/>
        </p:nvSpPr>
        <p:spPr>
          <a:xfrm>
            <a:off x="0" y="6347534"/>
            <a:ext cx="12192000" cy="510468"/>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8" name="Google Shape;45;p5">
            <a:extLst>
              <a:ext uri="{FF2B5EF4-FFF2-40B4-BE49-F238E27FC236}">
                <a16:creationId xmlns:a16="http://schemas.microsoft.com/office/drawing/2014/main" id="{87C6E533-A06F-4C6C-8DF9-7E9F4F75E20C}"/>
              </a:ext>
            </a:extLst>
          </p:cNvPr>
          <p:cNvSpPr txBox="1"/>
          <p:nvPr/>
        </p:nvSpPr>
        <p:spPr>
          <a:xfrm>
            <a:off x="1226384" y="471348"/>
            <a:ext cx="9739232" cy="1443576"/>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chemeClr val="dk1"/>
              </a:buClr>
              <a:buSzPts val="1800"/>
              <a:buFont typeface="Times New Roman"/>
              <a:buNone/>
            </a:pPr>
            <a:r>
              <a:rPr lang="en-US" sz="2400" b="1" i="0" u="none" dirty="0">
                <a:solidFill>
                  <a:schemeClr val="dk1"/>
                </a:solidFill>
                <a:latin typeface="Times New Roman"/>
                <a:ea typeface="Times New Roman"/>
                <a:cs typeface="Times New Roman"/>
                <a:sym typeface="Times New Roman"/>
              </a:rPr>
              <a:t>Study of the effect of Drag correlations on Multiphase Eulerian-Eulerian Flow simulations</a:t>
            </a:r>
          </a:p>
          <a:p>
            <a:pPr marL="0" marR="0" lvl="0" indent="0" algn="ctr" rtl="0">
              <a:lnSpc>
                <a:spcPct val="100000"/>
              </a:lnSpc>
              <a:spcBef>
                <a:spcPts val="0"/>
              </a:spcBef>
              <a:spcAft>
                <a:spcPts val="0"/>
              </a:spcAft>
              <a:buClr>
                <a:schemeClr val="dk1"/>
              </a:buClr>
              <a:buSzPts val="1800"/>
              <a:buFont typeface="Times New Roman"/>
              <a:buNone/>
            </a:pPr>
            <a:r>
              <a:rPr lang="en-US" sz="2000" dirty="0">
                <a:solidFill>
                  <a:srgbClr val="0070C0"/>
                </a:solidFill>
                <a:latin typeface="Times New Roman"/>
                <a:ea typeface="Times New Roman"/>
                <a:cs typeface="Times New Roman"/>
                <a:sym typeface="Times New Roman"/>
              </a:rPr>
              <a:t>(Semester Long Internship at FOSSEE, IIT Bombay)</a:t>
            </a:r>
          </a:p>
          <a:p>
            <a:pPr marL="0" marR="0" lvl="0" indent="0" algn="ctr" rtl="0">
              <a:lnSpc>
                <a:spcPct val="100000"/>
              </a:lnSpc>
              <a:spcBef>
                <a:spcPts val="0"/>
              </a:spcBef>
              <a:spcAft>
                <a:spcPts val="0"/>
              </a:spcAft>
              <a:buClr>
                <a:schemeClr val="dk1"/>
              </a:buClr>
              <a:buSzPts val="1800"/>
              <a:buFont typeface="Times New Roman"/>
              <a:buNone/>
            </a:pPr>
            <a:endParaRPr lang="en-US" sz="1800" dirty="0">
              <a:latin typeface="Times New Roman"/>
              <a:ea typeface="Times New Roman"/>
              <a:cs typeface="Times New Roman"/>
              <a:sym typeface="Times New Roman"/>
            </a:endParaRPr>
          </a:p>
        </p:txBody>
      </p:sp>
      <p:pic>
        <p:nvPicPr>
          <p:cNvPr id="9" name="Picture 8">
            <a:extLst>
              <a:ext uri="{FF2B5EF4-FFF2-40B4-BE49-F238E27FC236}">
                <a16:creationId xmlns:a16="http://schemas.microsoft.com/office/drawing/2014/main" id="{4746B8EF-BC47-4854-B514-BDF4915A1FDB}"/>
              </a:ext>
            </a:extLst>
          </p:cNvPr>
          <p:cNvPicPr/>
          <p:nvPr/>
        </p:nvPicPr>
        <p:blipFill rotWithShape="1">
          <a:blip r:embed="rId2">
            <a:extLst>
              <a:ext uri="{28A0092B-C50C-407E-A947-70E740481C1C}">
                <a14:useLocalDpi xmlns:a14="http://schemas.microsoft.com/office/drawing/2010/main" val="0"/>
              </a:ext>
            </a:extLst>
          </a:blip>
          <a:srcRect l="17682" t="15031" r="32063" b="24661"/>
          <a:stretch/>
        </p:blipFill>
        <p:spPr bwMode="auto">
          <a:xfrm>
            <a:off x="4077085" y="1914924"/>
            <a:ext cx="4037829" cy="3349534"/>
          </a:xfrm>
          <a:prstGeom prst="rect">
            <a:avLst/>
          </a:prstGeom>
          <a:noFill/>
          <a:ln>
            <a:noFill/>
          </a:ln>
          <a:extLst>
            <a:ext uri="{53640926-AAD7-44D8-BBD7-CCE9431645EC}">
              <a14:shadowObscured xmlns:a14="http://schemas.microsoft.com/office/drawing/2010/main"/>
            </a:ext>
          </a:extLst>
        </p:spPr>
      </p:pic>
      <p:pic>
        <p:nvPicPr>
          <p:cNvPr id="10" name="Picture 9">
            <a:extLst>
              <a:ext uri="{FF2B5EF4-FFF2-40B4-BE49-F238E27FC236}">
                <a16:creationId xmlns:a16="http://schemas.microsoft.com/office/drawing/2014/main" id="{F19A9131-DAA4-40C6-9709-D85937D55715}"/>
              </a:ext>
            </a:extLst>
          </p:cNvPr>
          <p:cNvPicPr>
            <a:picLocks noChangeAspect="1"/>
          </p:cNvPicPr>
          <p:nvPr/>
        </p:nvPicPr>
        <p:blipFill>
          <a:blip r:embed="rId3"/>
          <a:stretch>
            <a:fillRect/>
          </a:stretch>
        </p:blipFill>
        <p:spPr>
          <a:xfrm>
            <a:off x="8469297" y="2512381"/>
            <a:ext cx="3515802" cy="2686986"/>
          </a:xfrm>
          <a:prstGeom prst="rect">
            <a:avLst/>
          </a:prstGeom>
        </p:spPr>
      </p:pic>
      <p:sp>
        <p:nvSpPr>
          <p:cNvPr id="11" name="Google Shape;44;p5">
            <a:extLst>
              <a:ext uri="{FF2B5EF4-FFF2-40B4-BE49-F238E27FC236}">
                <a16:creationId xmlns:a16="http://schemas.microsoft.com/office/drawing/2014/main" id="{DAFB3962-5EBE-4A20-AD9A-C01986D0D3B1}"/>
              </a:ext>
            </a:extLst>
          </p:cNvPr>
          <p:cNvSpPr txBox="1"/>
          <p:nvPr/>
        </p:nvSpPr>
        <p:spPr>
          <a:xfrm>
            <a:off x="391016" y="1193136"/>
            <a:ext cx="3686069" cy="4142791"/>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2400"/>
              <a:buFont typeface="Times New Roman"/>
              <a:buNone/>
            </a:pPr>
            <a:endParaRPr sz="2400" b="1" i="0" u="none" dirty="0">
              <a:solidFill>
                <a:srgbClr val="191966"/>
              </a:solidFill>
              <a:latin typeface="Times New Roman"/>
              <a:ea typeface="Times New Roman"/>
              <a:cs typeface="Times New Roman"/>
              <a:sym typeface="Times New Roman"/>
            </a:endParaRPr>
          </a:p>
          <a:p>
            <a:pPr marL="0" marR="0" lvl="0" indent="0" algn="l" rtl="0">
              <a:lnSpc>
                <a:spcPct val="100000"/>
              </a:lnSpc>
              <a:spcBef>
                <a:spcPts val="0"/>
              </a:spcBef>
              <a:spcAft>
                <a:spcPts val="0"/>
              </a:spcAft>
              <a:buClr>
                <a:srgbClr val="191966"/>
              </a:buClr>
              <a:buSzPts val="2800"/>
              <a:buFont typeface="Times New Roman"/>
              <a:buNone/>
            </a:pPr>
            <a:r>
              <a:rPr lang="en-US" sz="2800" b="1" i="0" u="none" dirty="0">
                <a:solidFill>
                  <a:srgbClr val="191966"/>
                </a:solidFill>
                <a:latin typeface="Times New Roman"/>
                <a:ea typeface="Times New Roman"/>
                <a:cs typeface="Times New Roman"/>
                <a:sym typeface="Times New Roman"/>
              </a:rPr>
              <a:t>    </a:t>
            </a:r>
            <a:endParaRPr sz="2000" b="1" i="0" u="none" dirty="0">
              <a:solidFill>
                <a:srgbClr val="191966"/>
              </a:solidFill>
              <a:latin typeface="Times New Roman"/>
              <a:ea typeface="Times New Roman"/>
              <a:cs typeface="Times New Roman"/>
              <a:sym typeface="Times New Roman"/>
            </a:endParaRPr>
          </a:p>
          <a:p>
            <a:pPr marL="0" marR="0" lvl="0" indent="0" algn="l" rtl="0">
              <a:lnSpc>
                <a:spcPct val="150000"/>
              </a:lnSpc>
              <a:spcBef>
                <a:spcPts val="0"/>
              </a:spcBef>
              <a:spcAft>
                <a:spcPts val="0"/>
              </a:spcAft>
              <a:buClr>
                <a:schemeClr val="dk1"/>
              </a:buClr>
              <a:buSzPts val="1600"/>
              <a:buFont typeface="Times New Roman"/>
              <a:buNone/>
            </a:pPr>
            <a:endParaRPr lang="en-IN" sz="1600" b="0" i="0" u="none" dirty="0">
              <a:solidFill>
                <a:schemeClr val="dk1"/>
              </a:solidFill>
              <a:latin typeface="Times New Roman"/>
              <a:ea typeface="Times New Roman"/>
              <a:cs typeface="Times New Roman"/>
              <a:sym typeface="Times New Roman"/>
            </a:endParaRPr>
          </a:p>
          <a:p>
            <a:pPr marL="0" marR="0" lvl="0" indent="0" algn="l" rtl="0">
              <a:spcBef>
                <a:spcPts val="0"/>
              </a:spcBef>
              <a:spcAft>
                <a:spcPts val="0"/>
              </a:spcAft>
              <a:buClr>
                <a:schemeClr val="dk1"/>
              </a:buClr>
              <a:buSzPts val="1600"/>
              <a:buFont typeface="Times New Roman"/>
              <a:buNone/>
            </a:pPr>
            <a:r>
              <a:rPr lang="en-IN" sz="1600" b="1" i="0" u="sng" dirty="0">
                <a:solidFill>
                  <a:schemeClr val="dk1"/>
                </a:solidFill>
                <a:latin typeface="Times New Roman"/>
                <a:ea typeface="Times New Roman"/>
                <a:cs typeface="Times New Roman"/>
                <a:sym typeface="Times New Roman"/>
              </a:rPr>
              <a:t>Project By:</a:t>
            </a:r>
          </a:p>
          <a:p>
            <a:pPr marL="0" marR="0" lvl="0" indent="0" algn="l" rtl="0">
              <a:spcBef>
                <a:spcPts val="0"/>
              </a:spcBef>
              <a:spcAft>
                <a:spcPts val="0"/>
              </a:spcAft>
              <a:buClr>
                <a:schemeClr val="dk1"/>
              </a:buClr>
              <a:buSzPts val="1600"/>
              <a:buFont typeface="Times New Roman"/>
              <a:buNone/>
            </a:pPr>
            <a:r>
              <a:rPr lang="en-IN" sz="1600" dirty="0">
                <a:solidFill>
                  <a:schemeClr val="dk1"/>
                </a:solidFill>
                <a:latin typeface="Times New Roman"/>
                <a:ea typeface="Times New Roman"/>
                <a:cs typeface="Times New Roman"/>
                <a:sym typeface="Times New Roman"/>
              </a:rPr>
              <a:t>M Siva Karthikeya </a:t>
            </a:r>
          </a:p>
          <a:p>
            <a:pPr marL="0" marR="0" lvl="0" indent="0" algn="l" rtl="0">
              <a:spcBef>
                <a:spcPts val="0"/>
              </a:spcBef>
              <a:spcAft>
                <a:spcPts val="0"/>
              </a:spcAft>
              <a:buClr>
                <a:schemeClr val="dk1"/>
              </a:buClr>
              <a:buSzPts val="1600"/>
              <a:buFont typeface="Times New Roman"/>
              <a:buNone/>
            </a:pPr>
            <a:r>
              <a:rPr lang="en-IN" sz="1600" dirty="0">
                <a:solidFill>
                  <a:schemeClr val="dk1"/>
                </a:solidFill>
                <a:latin typeface="Times New Roman"/>
                <a:ea typeface="Times New Roman"/>
                <a:cs typeface="Times New Roman"/>
                <a:sym typeface="Times New Roman"/>
              </a:rPr>
              <a:t>B.Tech Aerospace Engineering</a:t>
            </a:r>
            <a:endParaRPr lang="en-IN" sz="1600" b="0" i="0" u="none" dirty="0">
              <a:solidFill>
                <a:schemeClr val="dk1"/>
              </a:solidFill>
              <a:latin typeface="Times New Roman"/>
              <a:ea typeface="Times New Roman"/>
              <a:cs typeface="Times New Roman"/>
              <a:sym typeface="Times New Roman"/>
            </a:endParaRPr>
          </a:p>
          <a:p>
            <a:pPr marL="0" marR="0" lvl="0" indent="0" algn="l" rtl="0">
              <a:spcBef>
                <a:spcPts val="0"/>
              </a:spcBef>
              <a:spcAft>
                <a:spcPts val="0"/>
              </a:spcAft>
              <a:buClr>
                <a:schemeClr val="dk1"/>
              </a:buClr>
              <a:buSzPts val="1600"/>
              <a:buFont typeface="Times New Roman"/>
              <a:buNone/>
            </a:pPr>
            <a:endParaRPr lang="en-IN" sz="1600" dirty="0">
              <a:solidFill>
                <a:schemeClr val="dk1"/>
              </a:solidFill>
              <a:latin typeface="Times New Roman"/>
              <a:ea typeface="Times New Roman"/>
              <a:cs typeface="Times New Roman"/>
              <a:sym typeface="Times New Roman"/>
            </a:endParaRPr>
          </a:p>
          <a:p>
            <a:pPr marL="0" marR="0" lvl="0" indent="0" algn="l" rtl="0">
              <a:spcBef>
                <a:spcPts val="0"/>
              </a:spcBef>
              <a:spcAft>
                <a:spcPts val="0"/>
              </a:spcAft>
              <a:buClr>
                <a:schemeClr val="dk1"/>
              </a:buClr>
              <a:buSzPts val="1600"/>
              <a:buFont typeface="Times New Roman"/>
              <a:buNone/>
            </a:pPr>
            <a:r>
              <a:rPr lang="en-IN" sz="1600" b="1" u="sng" dirty="0">
                <a:solidFill>
                  <a:schemeClr val="dk1"/>
                </a:solidFill>
                <a:latin typeface="Times New Roman"/>
                <a:ea typeface="Times New Roman"/>
                <a:cs typeface="Times New Roman"/>
                <a:sym typeface="Times New Roman"/>
              </a:rPr>
              <a:t>Project Guide:</a:t>
            </a:r>
          </a:p>
          <a:p>
            <a:pPr marL="0" marR="0" lvl="0" indent="0" algn="l" rtl="0">
              <a:spcBef>
                <a:spcPts val="0"/>
              </a:spcBef>
              <a:spcAft>
                <a:spcPts val="0"/>
              </a:spcAft>
              <a:buClr>
                <a:schemeClr val="dk1"/>
              </a:buClr>
              <a:buSzPts val="1600"/>
              <a:buFont typeface="Times New Roman"/>
              <a:buNone/>
            </a:pPr>
            <a:r>
              <a:rPr lang="en-IN" sz="1600" dirty="0">
                <a:solidFill>
                  <a:schemeClr val="dk1"/>
                </a:solidFill>
                <a:latin typeface="Times New Roman"/>
                <a:ea typeface="Times New Roman"/>
                <a:cs typeface="Times New Roman"/>
                <a:sym typeface="Times New Roman"/>
              </a:rPr>
              <a:t>Prof. Janani Srree Muralidharan </a:t>
            </a:r>
          </a:p>
          <a:p>
            <a:pPr marL="0" marR="0" lvl="0" indent="0" algn="l" rtl="0">
              <a:spcBef>
                <a:spcPts val="0"/>
              </a:spcBef>
              <a:spcAft>
                <a:spcPts val="0"/>
              </a:spcAft>
              <a:buClr>
                <a:schemeClr val="dk1"/>
              </a:buClr>
              <a:buSzPts val="1600"/>
              <a:buFont typeface="Times New Roman"/>
              <a:buNone/>
            </a:pPr>
            <a:r>
              <a:rPr lang="en-IN" sz="1600" dirty="0">
                <a:solidFill>
                  <a:schemeClr val="dk1"/>
                </a:solidFill>
                <a:latin typeface="Times New Roman"/>
                <a:ea typeface="Times New Roman"/>
                <a:cs typeface="Times New Roman"/>
                <a:sym typeface="Times New Roman"/>
              </a:rPr>
              <a:t>Mechanical Dept, IIT Bombay</a:t>
            </a:r>
          </a:p>
          <a:p>
            <a:pPr marL="0" marR="0" lvl="0" indent="0" algn="l" rtl="0">
              <a:spcBef>
                <a:spcPts val="0"/>
              </a:spcBef>
              <a:spcAft>
                <a:spcPts val="0"/>
              </a:spcAft>
              <a:buClr>
                <a:schemeClr val="dk1"/>
              </a:buClr>
              <a:buSzPts val="1600"/>
              <a:buFont typeface="Times New Roman"/>
              <a:buNone/>
            </a:pPr>
            <a:endParaRPr lang="en-IN" sz="1600" dirty="0">
              <a:solidFill>
                <a:schemeClr val="dk1"/>
              </a:solidFill>
              <a:latin typeface="Times New Roman"/>
              <a:ea typeface="Times New Roman"/>
              <a:cs typeface="Times New Roman"/>
              <a:sym typeface="Times New Roman"/>
            </a:endParaRPr>
          </a:p>
          <a:p>
            <a:pPr marL="0" marR="0" lvl="0" indent="0" algn="l" rtl="0">
              <a:spcBef>
                <a:spcPts val="0"/>
              </a:spcBef>
              <a:spcAft>
                <a:spcPts val="0"/>
              </a:spcAft>
              <a:buClr>
                <a:schemeClr val="dk1"/>
              </a:buClr>
              <a:buSzPts val="1600"/>
              <a:buFont typeface="Times New Roman"/>
              <a:buNone/>
            </a:pPr>
            <a:r>
              <a:rPr lang="en-IN" sz="1600" b="1" u="sng" dirty="0">
                <a:solidFill>
                  <a:schemeClr val="dk1"/>
                </a:solidFill>
                <a:latin typeface="Times New Roman"/>
                <a:ea typeface="Times New Roman"/>
                <a:cs typeface="Times New Roman"/>
                <a:sym typeface="Times New Roman"/>
              </a:rPr>
              <a:t>Project Coordinator: </a:t>
            </a:r>
          </a:p>
          <a:p>
            <a:pPr marL="0" marR="0" lvl="0" indent="0" algn="l" rtl="0">
              <a:spcBef>
                <a:spcPts val="0"/>
              </a:spcBef>
              <a:spcAft>
                <a:spcPts val="0"/>
              </a:spcAft>
              <a:buClr>
                <a:schemeClr val="dk1"/>
              </a:buClr>
              <a:buSzPts val="1600"/>
              <a:buFont typeface="Times New Roman"/>
              <a:buNone/>
            </a:pPr>
            <a:r>
              <a:rPr lang="en-IN" sz="1600" dirty="0">
                <a:solidFill>
                  <a:schemeClr val="dk1"/>
                </a:solidFill>
                <a:latin typeface="Times New Roman"/>
                <a:ea typeface="Times New Roman"/>
                <a:cs typeface="Times New Roman"/>
                <a:sym typeface="Times New Roman"/>
              </a:rPr>
              <a:t>Mr. Ashley Melvin</a:t>
            </a:r>
          </a:p>
          <a:p>
            <a:pPr marL="0" marR="0" lvl="0" indent="0" algn="l" rtl="0">
              <a:spcBef>
                <a:spcPts val="0"/>
              </a:spcBef>
              <a:spcAft>
                <a:spcPts val="0"/>
              </a:spcAft>
              <a:buClr>
                <a:schemeClr val="dk1"/>
              </a:buClr>
              <a:buSzPts val="1600"/>
              <a:buFont typeface="Times New Roman"/>
              <a:buNone/>
            </a:pPr>
            <a:r>
              <a:rPr lang="en-IN" sz="1600" dirty="0">
                <a:solidFill>
                  <a:schemeClr val="dk1"/>
                </a:solidFill>
                <a:latin typeface="Times New Roman"/>
                <a:ea typeface="Times New Roman"/>
                <a:cs typeface="Times New Roman"/>
                <a:sym typeface="Times New Roman"/>
              </a:rPr>
              <a:t>CFD Team, FOSSEE</a:t>
            </a:r>
          </a:p>
          <a:p>
            <a:pPr marL="0" marR="0" lvl="0" indent="0" algn="l" rtl="0">
              <a:spcBef>
                <a:spcPts val="0"/>
              </a:spcBef>
              <a:spcAft>
                <a:spcPts val="0"/>
              </a:spcAft>
              <a:buClr>
                <a:schemeClr val="dk1"/>
              </a:buClr>
              <a:buSzPts val="1600"/>
              <a:buFont typeface="Times New Roman"/>
              <a:buNone/>
            </a:pPr>
            <a:endParaRPr lang="en-IN" sz="1600" dirty="0">
              <a:solidFill>
                <a:schemeClr val="dk1"/>
              </a:solidFill>
              <a:latin typeface="Times New Roman"/>
              <a:ea typeface="Times New Roman"/>
              <a:cs typeface="Times New Roman"/>
              <a:sym typeface="Times New Roman"/>
            </a:endParaRPr>
          </a:p>
          <a:p>
            <a:pPr marL="0" marR="0" lvl="0" indent="0" algn="l" rtl="0">
              <a:spcBef>
                <a:spcPts val="0"/>
              </a:spcBef>
              <a:spcAft>
                <a:spcPts val="0"/>
              </a:spcAft>
              <a:buClr>
                <a:schemeClr val="dk1"/>
              </a:buClr>
              <a:buSzPts val="1600"/>
              <a:buFont typeface="Times New Roman"/>
              <a:buNone/>
            </a:pPr>
            <a:endParaRPr lang="en-IN" sz="1600" dirty="0">
              <a:solidFill>
                <a:schemeClr val="dk1"/>
              </a:solidFill>
              <a:latin typeface="Times New Roman"/>
              <a:ea typeface="Times New Roman"/>
              <a:cs typeface="Times New Roman"/>
              <a:sym typeface="Times New Roman"/>
            </a:endParaRPr>
          </a:p>
          <a:p>
            <a:pPr marL="0" marR="0" lvl="0" indent="0" algn="l" rtl="0">
              <a:spcBef>
                <a:spcPts val="0"/>
              </a:spcBef>
              <a:spcAft>
                <a:spcPts val="0"/>
              </a:spcAft>
              <a:buClr>
                <a:schemeClr val="dk1"/>
              </a:buClr>
              <a:buSzPts val="1600"/>
              <a:buFont typeface="Times New Roman"/>
              <a:buNone/>
            </a:pPr>
            <a:endParaRPr lang="en-IN" sz="1600" dirty="0">
              <a:solidFill>
                <a:schemeClr val="dk1"/>
              </a:solidFill>
              <a:latin typeface="Times New Roman"/>
              <a:ea typeface="Times New Roman"/>
              <a:cs typeface="Times New Roman"/>
              <a:sym typeface="Times New Roman"/>
            </a:endParaRPr>
          </a:p>
          <a:p>
            <a:pPr marL="0" marR="0" lvl="0" indent="0" algn="l" rtl="0">
              <a:spcBef>
                <a:spcPts val="0"/>
              </a:spcBef>
              <a:spcAft>
                <a:spcPts val="0"/>
              </a:spcAft>
              <a:buClr>
                <a:schemeClr val="dk1"/>
              </a:buClr>
              <a:buSzPts val="1600"/>
              <a:buFont typeface="Times New Roman"/>
              <a:buNone/>
            </a:pPr>
            <a:endParaRPr lang="en-IN" sz="1600" dirty="0">
              <a:solidFill>
                <a:schemeClr val="dk1"/>
              </a:solidFill>
              <a:latin typeface="Times New Roman"/>
              <a:ea typeface="Times New Roman"/>
              <a:cs typeface="Times New Roman"/>
              <a:sym typeface="Times New Roman"/>
            </a:endParaRPr>
          </a:p>
          <a:p>
            <a:pPr marL="0" marR="0" lvl="0" indent="0" algn="l" rtl="0">
              <a:spcBef>
                <a:spcPts val="0"/>
              </a:spcBef>
              <a:spcAft>
                <a:spcPts val="0"/>
              </a:spcAft>
              <a:buClr>
                <a:schemeClr val="dk1"/>
              </a:buClr>
              <a:buSzPts val="1600"/>
              <a:buFont typeface="Times New Roman"/>
              <a:buNone/>
            </a:pPr>
            <a:r>
              <a:rPr lang="en-IN" sz="1600" dirty="0">
                <a:solidFill>
                  <a:schemeClr val="dk1"/>
                </a:solidFill>
                <a:latin typeface="Times New Roman"/>
                <a:ea typeface="Times New Roman"/>
                <a:cs typeface="Times New Roman"/>
                <a:sym typeface="Times New Roman"/>
              </a:rPr>
              <a:t> </a:t>
            </a:r>
          </a:p>
          <a:p>
            <a:pPr marL="0" marR="0" lvl="0" indent="0" algn="l" rtl="0">
              <a:spcBef>
                <a:spcPts val="0"/>
              </a:spcBef>
              <a:spcAft>
                <a:spcPts val="0"/>
              </a:spcAft>
              <a:buClr>
                <a:schemeClr val="dk1"/>
              </a:buClr>
              <a:buSzPts val="1600"/>
              <a:buFont typeface="Times New Roman"/>
              <a:buNone/>
            </a:pPr>
            <a:endParaRPr lang="en-IN" sz="1600" i="1" dirty="0">
              <a:solidFill>
                <a:schemeClr val="dk1"/>
              </a:solidFill>
              <a:latin typeface="Times New Roman"/>
              <a:ea typeface="Times New Roman"/>
              <a:cs typeface="Times New Roman"/>
              <a:sym typeface="Times New Roman"/>
            </a:endParaRPr>
          </a:p>
          <a:p>
            <a:pPr marL="0" marR="0" lvl="0" indent="0" algn="l" rtl="0">
              <a:spcBef>
                <a:spcPts val="0"/>
              </a:spcBef>
              <a:spcAft>
                <a:spcPts val="0"/>
              </a:spcAft>
              <a:buClr>
                <a:schemeClr val="dk1"/>
              </a:buClr>
              <a:buSzPts val="1600"/>
              <a:buFont typeface="Times New Roman"/>
              <a:buNone/>
            </a:pPr>
            <a:endParaRPr lang="en-IN" sz="1600" dirty="0">
              <a:solidFill>
                <a:schemeClr val="dk1"/>
              </a:solidFill>
              <a:latin typeface="Times New Roman"/>
              <a:ea typeface="Times New Roman"/>
              <a:cs typeface="Times New Roman"/>
              <a:sym typeface="Times New Roman"/>
            </a:endParaRPr>
          </a:p>
          <a:p>
            <a:pPr marL="0" marR="0" lvl="0" indent="0" algn="l" rtl="0">
              <a:lnSpc>
                <a:spcPct val="100000"/>
              </a:lnSpc>
              <a:spcBef>
                <a:spcPts val="0"/>
              </a:spcBef>
              <a:spcAft>
                <a:spcPts val="0"/>
              </a:spcAft>
              <a:buClr>
                <a:schemeClr val="dk1"/>
              </a:buClr>
              <a:buSzPts val="1600"/>
              <a:buFont typeface="Times New Roman"/>
              <a:buNone/>
            </a:pPr>
            <a:endParaRPr sz="1600" b="0" i="0" u="none" dirty="0">
              <a:solidFill>
                <a:schemeClr val="dk1"/>
              </a:solidFill>
              <a:latin typeface="Times New Roman"/>
              <a:ea typeface="Times New Roman"/>
              <a:cs typeface="Times New Roman"/>
              <a:sym typeface="Times New Roman"/>
            </a:endParaRPr>
          </a:p>
          <a:p>
            <a:pPr marL="0" marR="0" lvl="0" indent="0" algn="l" rtl="0">
              <a:lnSpc>
                <a:spcPct val="100000"/>
              </a:lnSpc>
              <a:spcBef>
                <a:spcPts val="0"/>
              </a:spcBef>
              <a:spcAft>
                <a:spcPts val="0"/>
              </a:spcAft>
              <a:buClr>
                <a:schemeClr val="dk1"/>
              </a:buClr>
              <a:buSzPts val="1600"/>
              <a:buFont typeface="Times New Roman"/>
              <a:buNone/>
            </a:pPr>
            <a:br>
              <a:rPr lang="en-US" sz="1600" b="0" i="0" u="none" dirty="0">
                <a:solidFill>
                  <a:schemeClr val="dk1"/>
                </a:solidFill>
                <a:latin typeface="Times New Roman"/>
                <a:ea typeface="Times New Roman"/>
                <a:cs typeface="Times New Roman"/>
                <a:sym typeface="Times New Roman"/>
              </a:rPr>
            </a:br>
            <a:endParaRPr dirty="0"/>
          </a:p>
          <a:p>
            <a:pPr marL="0" marR="0" lvl="0" indent="0" algn="l" rtl="0">
              <a:lnSpc>
                <a:spcPct val="100000"/>
              </a:lnSpc>
              <a:spcBef>
                <a:spcPts val="0"/>
              </a:spcBef>
              <a:spcAft>
                <a:spcPts val="0"/>
              </a:spcAft>
              <a:buClr>
                <a:schemeClr val="dk1"/>
              </a:buClr>
              <a:buSzPts val="1600"/>
              <a:buFont typeface="Times New Roman"/>
              <a:buNone/>
            </a:pPr>
            <a:endParaRPr sz="1600" b="1" i="0" u="none" dirty="0">
              <a:solidFill>
                <a:srgbClr val="191966"/>
              </a:solidFill>
              <a:latin typeface="Times New Roman"/>
              <a:ea typeface="Times New Roman"/>
              <a:cs typeface="Times New Roman"/>
              <a:sym typeface="Times New Roman"/>
            </a:endParaRPr>
          </a:p>
          <a:p>
            <a:pPr marL="0" marR="0" lvl="0" indent="0" algn="l" rtl="0">
              <a:lnSpc>
                <a:spcPct val="100000"/>
              </a:lnSpc>
              <a:spcBef>
                <a:spcPts val="0"/>
              </a:spcBef>
              <a:spcAft>
                <a:spcPts val="0"/>
              </a:spcAft>
              <a:buClr>
                <a:schemeClr val="dk1"/>
              </a:buClr>
              <a:buSzPts val="1600"/>
              <a:buFont typeface="Times New Roman"/>
              <a:buNone/>
            </a:pPr>
            <a:endParaRPr sz="1600" b="1" i="0" u="none" dirty="0">
              <a:solidFill>
                <a:srgbClr val="191966"/>
              </a:solidFill>
              <a:latin typeface="Times New Roman"/>
              <a:ea typeface="Times New Roman"/>
              <a:cs typeface="Times New Roman"/>
              <a:sym typeface="Times New Roman"/>
            </a:endParaRPr>
          </a:p>
          <a:p>
            <a:pPr marL="0" marR="0" lvl="0" indent="0" algn="l" rtl="0">
              <a:lnSpc>
                <a:spcPct val="100000"/>
              </a:lnSpc>
              <a:spcBef>
                <a:spcPts val="0"/>
              </a:spcBef>
              <a:spcAft>
                <a:spcPts val="0"/>
              </a:spcAft>
              <a:buClr>
                <a:schemeClr val="dk1"/>
              </a:buClr>
              <a:buSzPts val="1600"/>
              <a:buFont typeface="Times New Roman"/>
              <a:buNone/>
            </a:pPr>
            <a:endParaRPr sz="1600" b="1" i="0" u="none" dirty="0">
              <a:solidFill>
                <a:srgbClr val="191966"/>
              </a:solidFill>
              <a:latin typeface="Times New Roman"/>
              <a:ea typeface="Times New Roman"/>
              <a:cs typeface="Times New Roman"/>
              <a:sym typeface="Times New Roman"/>
            </a:endParaRPr>
          </a:p>
          <a:p>
            <a:pPr marL="0" marR="0" lvl="0" indent="0" algn="l" rtl="0">
              <a:lnSpc>
                <a:spcPct val="100000"/>
              </a:lnSpc>
              <a:spcBef>
                <a:spcPts val="0"/>
              </a:spcBef>
              <a:spcAft>
                <a:spcPts val="0"/>
              </a:spcAft>
              <a:buClr>
                <a:schemeClr val="dk1"/>
              </a:buClr>
              <a:buSzPts val="1600"/>
              <a:buFont typeface="Times New Roman"/>
              <a:buNone/>
            </a:pPr>
            <a:endParaRPr sz="1600" b="0" i="0" u="none" dirty="0">
              <a:solidFill>
                <a:schemeClr val="dk1"/>
              </a:solidFill>
              <a:latin typeface="Times New Roman"/>
              <a:ea typeface="Times New Roman"/>
              <a:cs typeface="Times New Roman"/>
              <a:sym typeface="Times New Roman"/>
            </a:endParaRPr>
          </a:p>
          <a:p>
            <a:pPr marL="0" marR="0" lvl="0" indent="0" algn="l" rtl="0">
              <a:lnSpc>
                <a:spcPct val="100000"/>
              </a:lnSpc>
              <a:spcBef>
                <a:spcPts val="0"/>
              </a:spcBef>
              <a:spcAft>
                <a:spcPts val="0"/>
              </a:spcAft>
              <a:buClr>
                <a:schemeClr val="dk1"/>
              </a:buClr>
              <a:buSzPts val="1600"/>
              <a:buFont typeface="Times New Roman"/>
              <a:buNone/>
            </a:pPr>
            <a:br>
              <a:rPr lang="en-US" sz="1600" b="0" i="0" u="none" dirty="0">
                <a:solidFill>
                  <a:schemeClr val="dk1"/>
                </a:solidFill>
                <a:latin typeface="Times New Roman"/>
                <a:ea typeface="Times New Roman"/>
                <a:cs typeface="Times New Roman"/>
                <a:sym typeface="Times New Roman"/>
              </a:rPr>
            </a:br>
            <a:endParaRPr dirty="0"/>
          </a:p>
        </p:txBody>
      </p:sp>
      <p:sp>
        <p:nvSpPr>
          <p:cNvPr id="12" name="Slide Number Placeholder 11">
            <a:extLst>
              <a:ext uri="{FF2B5EF4-FFF2-40B4-BE49-F238E27FC236}">
                <a16:creationId xmlns:a16="http://schemas.microsoft.com/office/drawing/2014/main" id="{C5CC9BC8-5E4D-4E9A-94B3-87102F34962E}"/>
              </a:ext>
            </a:extLst>
          </p:cNvPr>
          <p:cNvSpPr>
            <a:spLocks noGrp="1"/>
          </p:cNvSpPr>
          <p:nvPr>
            <p:ph type="sldNum" sz="quarter" idx="12"/>
          </p:nvPr>
        </p:nvSpPr>
        <p:spPr/>
        <p:txBody>
          <a:bodyPr/>
          <a:lstStyle/>
          <a:p>
            <a:fld id="{C6070333-FABE-4FD6-AEAE-4A299F022C69}" type="slidenum">
              <a:rPr lang="en-IN" smtClean="0">
                <a:solidFill>
                  <a:schemeClr val="bg1"/>
                </a:solidFill>
              </a:rPr>
              <a:t>1</a:t>
            </a:fld>
            <a:endParaRPr lang="en-IN" dirty="0">
              <a:solidFill>
                <a:schemeClr val="bg1"/>
              </a:solidFill>
            </a:endParaRPr>
          </a:p>
        </p:txBody>
      </p:sp>
    </p:spTree>
    <p:extLst>
      <p:ext uri="{BB962C8B-B14F-4D97-AF65-F5344CB8AC3E}">
        <p14:creationId xmlns:p14="http://schemas.microsoft.com/office/powerpoint/2010/main" val="33882753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2D24F2-BFD3-4912-BD80-186BED1F1303}"/>
              </a:ext>
            </a:extLst>
          </p:cNvPr>
          <p:cNvSpPr>
            <a:spLocks noGrp="1"/>
          </p:cNvSpPr>
          <p:nvPr>
            <p:ph type="title"/>
          </p:nvPr>
        </p:nvSpPr>
        <p:spPr>
          <a:xfrm>
            <a:off x="838200" y="365126"/>
            <a:ext cx="10515600" cy="682439"/>
          </a:xfrm>
        </p:spPr>
        <p:txBody>
          <a:bodyPr>
            <a:normAutofit/>
          </a:bodyPr>
          <a:lstStyle/>
          <a:p>
            <a:pPr algn="ctr"/>
            <a:r>
              <a:rPr lang="en-IN" sz="3600" dirty="0">
                <a:latin typeface="Times New Roman" panose="02020603050405020304" pitchFamily="18" charset="0"/>
                <a:cs typeface="Times New Roman" panose="02020603050405020304" pitchFamily="18" charset="0"/>
              </a:rPr>
              <a:t>Methodology – Boundary Conditions (2)</a:t>
            </a:r>
          </a:p>
        </p:txBody>
      </p:sp>
      <p:sp>
        <p:nvSpPr>
          <p:cNvPr id="4" name="Rectangle 3">
            <a:extLst>
              <a:ext uri="{FF2B5EF4-FFF2-40B4-BE49-F238E27FC236}">
                <a16:creationId xmlns:a16="http://schemas.microsoft.com/office/drawing/2014/main" id="{37D37304-CB96-4D35-AD3D-7F747A23E4B3}"/>
              </a:ext>
            </a:extLst>
          </p:cNvPr>
          <p:cNvSpPr/>
          <p:nvPr/>
        </p:nvSpPr>
        <p:spPr>
          <a:xfrm>
            <a:off x="0" y="6178858"/>
            <a:ext cx="12192000" cy="679143"/>
          </a:xfrm>
          <a:prstGeom prst="rect">
            <a:avLst/>
          </a:prstGeom>
          <a:solidFill>
            <a:srgbClr val="EC73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 name="Rectangle 4">
            <a:extLst>
              <a:ext uri="{FF2B5EF4-FFF2-40B4-BE49-F238E27FC236}">
                <a16:creationId xmlns:a16="http://schemas.microsoft.com/office/drawing/2014/main" id="{422BBA13-C0F1-4E48-A0E1-36912342E413}"/>
              </a:ext>
            </a:extLst>
          </p:cNvPr>
          <p:cNvSpPr/>
          <p:nvPr/>
        </p:nvSpPr>
        <p:spPr>
          <a:xfrm>
            <a:off x="0" y="6347534"/>
            <a:ext cx="12192000" cy="510468"/>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cxnSp>
        <p:nvCxnSpPr>
          <p:cNvPr id="7" name="Straight Connector 6">
            <a:extLst>
              <a:ext uri="{FF2B5EF4-FFF2-40B4-BE49-F238E27FC236}">
                <a16:creationId xmlns:a16="http://schemas.microsoft.com/office/drawing/2014/main" id="{B8010F8F-0406-4B07-9F9D-4D96C629A727}"/>
              </a:ext>
            </a:extLst>
          </p:cNvPr>
          <p:cNvCxnSpPr>
            <a:cxnSpLocks/>
          </p:cNvCxnSpPr>
          <p:nvPr/>
        </p:nvCxnSpPr>
        <p:spPr>
          <a:xfrm>
            <a:off x="1546194" y="1127463"/>
            <a:ext cx="9099611" cy="0"/>
          </a:xfrm>
          <a:prstGeom prst="line">
            <a:avLst/>
          </a:prstGeom>
          <a:ln w="19050"/>
        </p:spPr>
        <p:style>
          <a:lnRef idx="1">
            <a:schemeClr val="accent3"/>
          </a:lnRef>
          <a:fillRef idx="0">
            <a:schemeClr val="accent3"/>
          </a:fillRef>
          <a:effectRef idx="0">
            <a:schemeClr val="accent3"/>
          </a:effectRef>
          <a:fontRef idx="minor">
            <a:schemeClr val="tx1"/>
          </a:fontRef>
        </p:style>
      </p:cxnSp>
      <mc:AlternateContent xmlns:mc="http://schemas.openxmlformats.org/markup-compatibility/2006">
        <mc:Choice xmlns:a14="http://schemas.microsoft.com/office/drawing/2010/main" Requires="a14">
          <p:graphicFrame>
            <p:nvGraphicFramePr>
              <p:cNvPr id="8" name="Table 7">
                <a:extLst>
                  <a:ext uri="{FF2B5EF4-FFF2-40B4-BE49-F238E27FC236}">
                    <a16:creationId xmlns:a16="http://schemas.microsoft.com/office/drawing/2014/main" id="{D540D929-971C-4064-BB34-FB8CC85198FA}"/>
                  </a:ext>
                </a:extLst>
              </p:cNvPr>
              <p:cNvGraphicFramePr>
                <a:graphicFrameLocks noGrp="1"/>
              </p:cNvGraphicFramePr>
              <p:nvPr>
                <p:extLst>
                  <p:ext uri="{D42A27DB-BD31-4B8C-83A1-F6EECF244321}">
                    <p14:modId xmlns:p14="http://schemas.microsoft.com/office/powerpoint/2010/main" val="3924851032"/>
                  </p:ext>
                </p:extLst>
              </p:nvPr>
            </p:nvGraphicFramePr>
            <p:xfrm>
              <a:off x="2592280" y="1358284"/>
              <a:ext cx="6933460" cy="2992569"/>
            </p:xfrm>
            <a:graphic>
              <a:graphicData uri="http://schemas.openxmlformats.org/drawingml/2006/table">
                <a:tbl>
                  <a:tblPr firstRow="1" firstCol="1" bandRow="1"/>
                  <a:tblGrid>
                    <a:gridCol w="1488916">
                      <a:extLst>
                        <a:ext uri="{9D8B030D-6E8A-4147-A177-3AD203B41FA5}">
                          <a16:colId xmlns:a16="http://schemas.microsoft.com/office/drawing/2014/main" val="729377766"/>
                        </a:ext>
                      </a:extLst>
                    </a:gridCol>
                    <a:gridCol w="2666716">
                      <a:extLst>
                        <a:ext uri="{9D8B030D-6E8A-4147-A177-3AD203B41FA5}">
                          <a16:colId xmlns:a16="http://schemas.microsoft.com/office/drawing/2014/main" val="2666618647"/>
                        </a:ext>
                      </a:extLst>
                    </a:gridCol>
                    <a:gridCol w="2777828">
                      <a:extLst>
                        <a:ext uri="{9D8B030D-6E8A-4147-A177-3AD203B41FA5}">
                          <a16:colId xmlns:a16="http://schemas.microsoft.com/office/drawing/2014/main" val="792250327"/>
                        </a:ext>
                      </a:extLst>
                    </a:gridCol>
                  </a:tblGrid>
                  <a:tr h="517179">
                    <a:tc>
                      <a:txBody>
                        <a:bodyPr/>
                        <a:lstStyle/>
                        <a:p>
                          <a:pPr algn="ctr">
                            <a:lnSpc>
                              <a:spcPct val="150000"/>
                            </a:lnSpc>
                          </a:pPr>
                          <a:r>
                            <a:rPr lang="en-IN" sz="1400" b="1" dirty="0">
                              <a:effectLst/>
                              <a:latin typeface="Times New Roman" panose="02020603050405020304" pitchFamily="18" charset="0"/>
                              <a:ea typeface="Times New Roman" panose="02020603050405020304" pitchFamily="18" charset="0"/>
                            </a:rPr>
                            <a:t>Boundary</a:t>
                          </a:r>
                          <a:endParaRPr lang="en-IN" sz="12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50000"/>
                            </a:lnSpc>
                          </a:pPr>
                          <a14:m>
                            <m:oMath xmlns:m="http://schemas.openxmlformats.org/officeDocument/2006/math">
                              <m:r>
                                <a:rPr lang="en-IN" sz="1400" b="1" i="1">
                                  <a:effectLst/>
                                  <a:latin typeface="Cambria Math" panose="02040503050406030204" pitchFamily="18" charset="0"/>
                                  <a:ea typeface="Times New Roman" panose="02020603050405020304" pitchFamily="18" charset="0"/>
                                </a:rPr>
                                <m:t>𝒑</m:t>
                              </m:r>
                              <m:r>
                                <a:rPr lang="en-IN" sz="1400" b="1" i="1">
                                  <a:effectLst/>
                                  <a:latin typeface="Cambria Math" panose="02040503050406030204" pitchFamily="18" charset="0"/>
                                  <a:ea typeface="Times New Roman" panose="02020603050405020304" pitchFamily="18" charset="0"/>
                                </a:rPr>
                                <m:t>(</m:t>
                              </m:r>
                              <m:sSup>
                                <m:sSupPr>
                                  <m:ctrlPr>
                                    <a:rPr lang="en-IN" sz="1400" i="1">
                                      <a:effectLst/>
                                      <a:latin typeface="Cambria Math" panose="02040503050406030204" pitchFamily="18" charset="0"/>
                                      <a:ea typeface="Times New Roman" panose="02020603050405020304" pitchFamily="18" charset="0"/>
                                    </a:rPr>
                                  </m:ctrlPr>
                                </m:sSupPr>
                                <m:e>
                                  <m:r>
                                    <m:rPr>
                                      <m:sty m:val="p"/>
                                    </m:rPr>
                                    <a:rPr lang="en-IN" sz="1400">
                                      <a:effectLst/>
                                      <a:latin typeface="Cambria Math" panose="02040503050406030204" pitchFamily="18" charset="0"/>
                                      <a:ea typeface="Times New Roman" panose="02020603050405020304" pitchFamily="18" charset="0"/>
                                    </a:rPr>
                                    <m:t>m</m:t>
                                  </m:r>
                                </m:e>
                                <m:sup>
                                  <m:r>
                                    <a:rPr lang="en-IN" sz="1400" i="1">
                                      <a:effectLst/>
                                      <a:latin typeface="Cambria Math" panose="02040503050406030204" pitchFamily="18" charset="0"/>
                                      <a:ea typeface="Times New Roman" panose="02020603050405020304" pitchFamily="18" charset="0"/>
                                    </a:rPr>
                                    <m:t>2</m:t>
                                  </m:r>
                                </m:sup>
                              </m:sSup>
                            </m:oMath>
                          </a14:m>
                          <a:r>
                            <a:rPr lang="en-IN" sz="1400">
                              <a:effectLst/>
                              <a:latin typeface="Times New Roman" panose="02020603050405020304" pitchFamily="18" charset="0"/>
                              <a:ea typeface="Times New Roman" panose="02020603050405020304" pitchFamily="18" charset="0"/>
                            </a:rPr>
                            <a:t>/</a:t>
                          </a:r>
                          <a14:m>
                            <m:oMath xmlns:m="http://schemas.openxmlformats.org/officeDocument/2006/math">
                              <m:sSup>
                                <m:sSupPr>
                                  <m:ctrlPr>
                                    <a:rPr lang="en-IN" sz="1400" i="1">
                                      <a:effectLst/>
                                      <a:latin typeface="Cambria Math" panose="02040503050406030204" pitchFamily="18" charset="0"/>
                                      <a:ea typeface="Times New Roman" panose="02020603050405020304" pitchFamily="18" charset="0"/>
                                    </a:rPr>
                                  </m:ctrlPr>
                                </m:sSupPr>
                                <m:e>
                                  <m:r>
                                    <a:rPr lang="en-IN" sz="1400" i="1">
                                      <a:effectLst/>
                                      <a:latin typeface="Cambria Math" panose="02040503050406030204" pitchFamily="18" charset="0"/>
                                      <a:ea typeface="Times New Roman" panose="02020603050405020304" pitchFamily="18" charset="0"/>
                                    </a:rPr>
                                    <m:t>𝑠</m:t>
                                  </m:r>
                                </m:e>
                                <m:sup>
                                  <m:r>
                                    <a:rPr lang="en-IN" sz="1400" i="1">
                                      <a:effectLst/>
                                      <a:latin typeface="Cambria Math" panose="02040503050406030204" pitchFamily="18" charset="0"/>
                                      <a:ea typeface="Times New Roman" panose="02020603050405020304" pitchFamily="18" charset="0"/>
                                    </a:rPr>
                                    <m:t>2</m:t>
                                  </m:r>
                                </m:sup>
                              </m:sSup>
                            </m:oMath>
                          </a14:m>
                          <a:r>
                            <a:rPr lang="en-IN" sz="1400">
                              <a:effectLst/>
                              <a:latin typeface="Times New Roman" panose="02020603050405020304" pitchFamily="18" charset="0"/>
                              <a:ea typeface="Times New Roman" panose="02020603050405020304" pitchFamily="18" charset="0"/>
                            </a:rPr>
                            <a:t>)</a:t>
                          </a:r>
                          <a:endParaRPr lang="en-IN" sz="1200">
                            <a:effectLst/>
                            <a:latin typeface="Times New Roman" panose="02020603050405020304" pitchFamily="18" charset="0"/>
                            <a:ea typeface="Times New Roman" panose="02020603050405020304" pitchFamily="18" charset="0"/>
                          </a:endParaRPr>
                        </a:p>
                      </a:txBody>
                      <a:tcPr marL="68580" marR="68580"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50000"/>
                            </a:lnSpc>
                          </a:pPr>
                          <a:r>
                            <a:rPr lang="en-IN" sz="1400" b="1">
                              <a:effectLst/>
                              <a:latin typeface="Times New Roman" panose="02020603050405020304" pitchFamily="18" charset="0"/>
                              <a:ea typeface="Times New Roman" panose="02020603050405020304" pitchFamily="18" charset="0"/>
                            </a:rPr>
                            <a:t>u </a:t>
                          </a:r>
                          <a:r>
                            <a:rPr lang="en-IN" sz="1400">
                              <a:effectLst/>
                              <a:latin typeface="Cambria Math" panose="02040503050406030204" pitchFamily="18" charset="0"/>
                              <a:ea typeface="Times New Roman" panose="02020603050405020304" pitchFamily="18" charset="0"/>
                            </a:rPr>
                            <a:t>(m/s)</a:t>
                          </a:r>
                          <a:endParaRPr lang="en-IN" sz="12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4641682"/>
                      </a:ext>
                    </a:extLst>
                  </a:tr>
                  <a:tr h="876615">
                    <a:tc>
                      <a:txBody>
                        <a:bodyPr/>
                        <a:lstStyle/>
                        <a:p>
                          <a:pPr algn="ctr">
                            <a:lnSpc>
                              <a:spcPct val="150000"/>
                            </a:lnSpc>
                          </a:pPr>
                          <a:r>
                            <a:rPr lang="en-IN" sz="1400" dirty="0">
                              <a:effectLst/>
                              <a:latin typeface="Times New Roman" panose="02020603050405020304" pitchFamily="18" charset="0"/>
                              <a:ea typeface="Times New Roman" panose="02020603050405020304" pitchFamily="18" charset="0"/>
                            </a:rPr>
                            <a:t>Inlet</a:t>
                          </a:r>
                          <a:endParaRPr lang="en-IN" sz="12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pPr>
                          <a:r>
                            <a:rPr lang="en-IN" sz="1400">
                              <a:effectLst/>
                              <a:latin typeface="Times New Roman" panose="02020603050405020304" pitchFamily="18" charset="0"/>
                              <a:ea typeface="Times New Roman" panose="02020603050405020304" pitchFamily="18" charset="0"/>
                            </a:rPr>
                            <a:t>zeroGradient</a:t>
                          </a:r>
                          <a:endParaRPr lang="en-IN" sz="1200">
                            <a:effectLst/>
                            <a:latin typeface="Times New Roman" panose="02020603050405020304" pitchFamily="18" charset="0"/>
                            <a:ea typeface="Times New Roman" panose="02020603050405020304" pitchFamily="18" charset="0"/>
                          </a:endParaRPr>
                        </a:p>
                      </a:txBody>
                      <a:tcPr marL="68580" marR="68580"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pPr>
                          <a:r>
                            <a:rPr lang="en-IN" sz="1400">
                              <a:effectLst/>
                              <a:latin typeface="Times New Roman" panose="02020603050405020304" pitchFamily="18" charset="0"/>
                              <a:ea typeface="Times New Roman" panose="02020603050405020304" pitchFamily="18" charset="0"/>
                            </a:rPr>
                            <a:t>0.075</a:t>
                          </a:r>
                          <a:endParaRPr lang="en-IN" sz="12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49117026"/>
                      </a:ext>
                    </a:extLst>
                  </a:tr>
                  <a:tr h="829514">
                    <a:tc>
                      <a:txBody>
                        <a:bodyPr/>
                        <a:lstStyle/>
                        <a:p>
                          <a:pPr algn="ctr">
                            <a:lnSpc>
                              <a:spcPct val="150000"/>
                            </a:lnSpc>
                          </a:pPr>
                          <a:r>
                            <a:rPr lang="en-IN" sz="1400">
                              <a:effectLst/>
                              <a:latin typeface="Times New Roman" panose="02020603050405020304" pitchFamily="18" charset="0"/>
                              <a:ea typeface="Times New Roman" panose="02020603050405020304" pitchFamily="18" charset="0"/>
                            </a:rPr>
                            <a:t>Outlet</a:t>
                          </a:r>
                          <a:endParaRPr lang="en-IN" sz="12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pPr>
                          <a:r>
                            <a:rPr lang="en-IN" sz="1400">
                              <a:effectLst/>
                              <a:latin typeface="Times New Roman" panose="02020603050405020304" pitchFamily="18" charset="0"/>
                              <a:ea typeface="Times New Roman" panose="02020603050405020304" pitchFamily="18" charset="0"/>
                            </a:rPr>
                            <a:t>fixedValue</a:t>
                          </a:r>
                          <a:endParaRPr lang="en-IN" sz="1200">
                            <a:effectLst/>
                            <a:latin typeface="Times New Roman" panose="02020603050405020304" pitchFamily="18" charset="0"/>
                            <a:ea typeface="Times New Roman" panose="02020603050405020304" pitchFamily="18" charset="0"/>
                          </a:endParaRPr>
                        </a:p>
                      </a:txBody>
                      <a:tcPr marL="68580" marR="68580"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pPr>
                          <a:r>
                            <a:rPr lang="en-IN" sz="1400">
                              <a:effectLst/>
                              <a:latin typeface="Times New Roman" panose="02020603050405020304" pitchFamily="18" charset="0"/>
                              <a:ea typeface="Times New Roman" panose="02020603050405020304" pitchFamily="18" charset="0"/>
                            </a:rPr>
                            <a:t>zeroGradient</a:t>
                          </a:r>
                          <a:endParaRPr lang="en-IN" sz="12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52536910"/>
                      </a:ext>
                    </a:extLst>
                  </a:tr>
                  <a:tr h="769261">
                    <a:tc>
                      <a:txBody>
                        <a:bodyPr/>
                        <a:lstStyle/>
                        <a:p>
                          <a:pPr algn="ctr">
                            <a:lnSpc>
                              <a:spcPct val="150000"/>
                            </a:lnSpc>
                          </a:pPr>
                          <a:r>
                            <a:rPr lang="en-IN" sz="1400">
                              <a:effectLst/>
                              <a:latin typeface="Times New Roman" panose="02020603050405020304" pitchFamily="18" charset="0"/>
                              <a:ea typeface="Times New Roman" panose="02020603050405020304" pitchFamily="18" charset="0"/>
                            </a:rPr>
                            <a:t>Walls</a:t>
                          </a:r>
                          <a:endParaRPr lang="en-IN" sz="12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pPr>
                          <a:r>
                            <a:rPr lang="en-IN" sz="1400">
                              <a:effectLst/>
                              <a:latin typeface="Times New Roman" panose="02020603050405020304" pitchFamily="18" charset="0"/>
                              <a:ea typeface="Times New Roman" panose="02020603050405020304" pitchFamily="18" charset="0"/>
                            </a:rPr>
                            <a:t>zeroGradient</a:t>
                          </a:r>
                          <a:endParaRPr lang="en-IN" sz="1200">
                            <a:effectLst/>
                            <a:latin typeface="Times New Roman" panose="02020603050405020304" pitchFamily="18" charset="0"/>
                            <a:ea typeface="Times New Roman" panose="02020603050405020304" pitchFamily="18" charset="0"/>
                          </a:endParaRPr>
                        </a:p>
                      </a:txBody>
                      <a:tcPr marL="68580" marR="68580"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pPr>
                          <a:r>
                            <a:rPr lang="en-IN" sz="1400" dirty="0">
                              <a:effectLst/>
                              <a:latin typeface="Times New Roman" panose="02020603050405020304" pitchFamily="18" charset="0"/>
                              <a:ea typeface="Times New Roman" panose="02020603050405020304" pitchFamily="18" charset="0"/>
                            </a:rPr>
                            <a:t>noSlip</a:t>
                          </a:r>
                          <a:endParaRPr lang="en-IN" sz="12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35653771"/>
                      </a:ext>
                    </a:extLst>
                  </a:tr>
                </a:tbl>
              </a:graphicData>
            </a:graphic>
          </p:graphicFrame>
        </mc:Choice>
        <mc:Fallback>
          <p:graphicFrame>
            <p:nvGraphicFramePr>
              <p:cNvPr id="8" name="Table 7">
                <a:extLst>
                  <a:ext uri="{FF2B5EF4-FFF2-40B4-BE49-F238E27FC236}">
                    <a16:creationId xmlns:a16="http://schemas.microsoft.com/office/drawing/2014/main" id="{D540D929-971C-4064-BB34-FB8CC85198FA}"/>
                  </a:ext>
                </a:extLst>
              </p:cNvPr>
              <p:cNvGraphicFramePr>
                <a:graphicFrameLocks noGrp="1"/>
              </p:cNvGraphicFramePr>
              <p:nvPr>
                <p:extLst>
                  <p:ext uri="{D42A27DB-BD31-4B8C-83A1-F6EECF244321}">
                    <p14:modId xmlns:p14="http://schemas.microsoft.com/office/powerpoint/2010/main" val="3924851032"/>
                  </p:ext>
                </p:extLst>
              </p:nvPr>
            </p:nvGraphicFramePr>
            <p:xfrm>
              <a:off x="2592280" y="1358284"/>
              <a:ext cx="6933460" cy="2992569"/>
            </p:xfrm>
            <a:graphic>
              <a:graphicData uri="http://schemas.openxmlformats.org/drawingml/2006/table">
                <a:tbl>
                  <a:tblPr firstRow="1" firstCol="1" bandRow="1"/>
                  <a:tblGrid>
                    <a:gridCol w="1488916">
                      <a:extLst>
                        <a:ext uri="{9D8B030D-6E8A-4147-A177-3AD203B41FA5}">
                          <a16:colId xmlns:a16="http://schemas.microsoft.com/office/drawing/2014/main" val="729377766"/>
                        </a:ext>
                      </a:extLst>
                    </a:gridCol>
                    <a:gridCol w="2666716">
                      <a:extLst>
                        <a:ext uri="{9D8B030D-6E8A-4147-A177-3AD203B41FA5}">
                          <a16:colId xmlns:a16="http://schemas.microsoft.com/office/drawing/2014/main" val="2666618647"/>
                        </a:ext>
                      </a:extLst>
                    </a:gridCol>
                    <a:gridCol w="2777828">
                      <a:extLst>
                        <a:ext uri="{9D8B030D-6E8A-4147-A177-3AD203B41FA5}">
                          <a16:colId xmlns:a16="http://schemas.microsoft.com/office/drawing/2014/main" val="792250327"/>
                        </a:ext>
                      </a:extLst>
                    </a:gridCol>
                  </a:tblGrid>
                  <a:tr h="517179">
                    <a:tc>
                      <a:txBody>
                        <a:bodyPr/>
                        <a:lstStyle/>
                        <a:p>
                          <a:pPr algn="ctr">
                            <a:lnSpc>
                              <a:spcPct val="150000"/>
                            </a:lnSpc>
                          </a:pPr>
                          <a:r>
                            <a:rPr lang="en-IN" sz="1400" b="1" dirty="0">
                              <a:effectLst/>
                              <a:latin typeface="Times New Roman" panose="02020603050405020304" pitchFamily="18" charset="0"/>
                              <a:ea typeface="Times New Roman" panose="02020603050405020304" pitchFamily="18" charset="0"/>
                            </a:rPr>
                            <a:t>Boundary</a:t>
                          </a:r>
                          <a:endParaRPr lang="en-IN" sz="12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endParaRPr lang="en-US"/>
                        </a:p>
                      </a:txBody>
                      <a:tcPr marL="68580" marR="68580"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blipFill>
                          <a:blip r:embed="rId2"/>
                          <a:stretch>
                            <a:fillRect l="-55936" t="-1176" r="-104795" b="-482353"/>
                          </a:stretch>
                        </a:blipFill>
                      </a:tcPr>
                    </a:tc>
                    <a:tc>
                      <a:txBody>
                        <a:bodyPr/>
                        <a:lstStyle/>
                        <a:p>
                          <a:pPr algn="ctr">
                            <a:lnSpc>
                              <a:spcPct val="150000"/>
                            </a:lnSpc>
                          </a:pPr>
                          <a:r>
                            <a:rPr lang="en-IN" sz="1400" b="1">
                              <a:effectLst/>
                              <a:latin typeface="Times New Roman" panose="02020603050405020304" pitchFamily="18" charset="0"/>
                              <a:ea typeface="Times New Roman" panose="02020603050405020304" pitchFamily="18" charset="0"/>
                            </a:rPr>
                            <a:t>u </a:t>
                          </a:r>
                          <a:r>
                            <a:rPr lang="en-IN" sz="1400">
                              <a:effectLst/>
                              <a:latin typeface="Cambria Math" panose="02040503050406030204" pitchFamily="18" charset="0"/>
                              <a:ea typeface="Times New Roman" panose="02020603050405020304" pitchFamily="18" charset="0"/>
                            </a:rPr>
                            <a:t>(m/s)</a:t>
                          </a:r>
                          <a:endParaRPr lang="en-IN" sz="12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4641682"/>
                      </a:ext>
                    </a:extLst>
                  </a:tr>
                  <a:tr h="876615">
                    <a:tc>
                      <a:txBody>
                        <a:bodyPr/>
                        <a:lstStyle/>
                        <a:p>
                          <a:pPr algn="ctr">
                            <a:lnSpc>
                              <a:spcPct val="150000"/>
                            </a:lnSpc>
                          </a:pPr>
                          <a:r>
                            <a:rPr lang="en-IN" sz="1400" dirty="0">
                              <a:effectLst/>
                              <a:latin typeface="Times New Roman" panose="02020603050405020304" pitchFamily="18" charset="0"/>
                              <a:ea typeface="Times New Roman" panose="02020603050405020304" pitchFamily="18" charset="0"/>
                            </a:rPr>
                            <a:t>Inlet</a:t>
                          </a:r>
                          <a:endParaRPr lang="en-IN" sz="12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pPr>
                          <a:r>
                            <a:rPr lang="en-IN" sz="1400">
                              <a:effectLst/>
                              <a:latin typeface="Times New Roman" panose="02020603050405020304" pitchFamily="18" charset="0"/>
                              <a:ea typeface="Times New Roman" panose="02020603050405020304" pitchFamily="18" charset="0"/>
                            </a:rPr>
                            <a:t>zeroGradient</a:t>
                          </a:r>
                          <a:endParaRPr lang="en-IN" sz="1200">
                            <a:effectLst/>
                            <a:latin typeface="Times New Roman" panose="02020603050405020304" pitchFamily="18" charset="0"/>
                            <a:ea typeface="Times New Roman" panose="02020603050405020304" pitchFamily="18" charset="0"/>
                          </a:endParaRPr>
                        </a:p>
                      </a:txBody>
                      <a:tcPr marL="68580" marR="68580"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pPr>
                          <a:r>
                            <a:rPr lang="en-IN" sz="1400">
                              <a:effectLst/>
                              <a:latin typeface="Times New Roman" panose="02020603050405020304" pitchFamily="18" charset="0"/>
                              <a:ea typeface="Times New Roman" panose="02020603050405020304" pitchFamily="18" charset="0"/>
                            </a:rPr>
                            <a:t>0.075</a:t>
                          </a:r>
                          <a:endParaRPr lang="en-IN" sz="12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49117026"/>
                      </a:ext>
                    </a:extLst>
                  </a:tr>
                  <a:tr h="829514">
                    <a:tc>
                      <a:txBody>
                        <a:bodyPr/>
                        <a:lstStyle/>
                        <a:p>
                          <a:pPr algn="ctr">
                            <a:lnSpc>
                              <a:spcPct val="150000"/>
                            </a:lnSpc>
                          </a:pPr>
                          <a:r>
                            <a:rPr lang="en-IN" sz="1400">
                              <a:effectLst/>
                              <a:latin typeface="Times New Roman" panose="02020603050405020304" pitchFamily="18" charset="0"/>
                              <a:ea typeface="Times New Roman" panose="02020603050405020304" pitchFamily="18" charset="0"/>
                            </a:rPr>
                            <a:t>Outlet</a:t>
                          </a:r>
                          <a:endParaRPr lang="en-IN" sz="12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pPr>
                          <a:r>
                            <a:rPr lang="en-IN" sz="1400">
                              <a:effectLst/>
                              <a:latin typeface="Times New Roman" panose="02020603050405020304" pitchFamily="18" charset="0"/>
                              <a:ea typeface="Times New Roman" panose="02020603050405020304" pitchFamily="18" charset="0"/>
                            </a:rPr>
                            <a:t>fixedValue</a:t>
                          </a:r>
                          <a:endParaRPr lang="en-IN" sz="1200">
                            <a:effectLst/>
                            <a:latin typeface="Times New Roman" panose="02020603050405020304" pitchFamily="18" charset="0"/>
                            <a:ea typeface="Times New Roman" panose="02020603050405020304" pitchFamily="18" charset="0"/>
                          </a:endParaRPr>
                        </a:p>
                      </a:txBody>
                      <a:tcPr marL="68580" marR="68580"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pPr>
                          <a:r>
                            <a:rPr lang="en-IN" sz="1400">
                              <a:effectLst/>
                              <a:latin typeface="Times New Roman" panose="02020603050405020304" pitchFamily="18" charset="0"/>
                              <a:ea typeface="Times New Roman" panose="02020603050405020304" pitchFamily="18" charset="0"/>
                            </a:rPr>
                            <a:t>zeroGradient</a:t>
                          </a:r>
                          <a:endParaRPr lang="en-IN" sz="12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52536910"/>
                      </a:ext>
                    </a:extLst>
                  </a:tr>
                  <a:tr h="769261">
                    <a:tc>
                      <a:txBody>
                        <a:bodyPr/>
                        <a:lstStyle/>
                        <a:p>
                          <a:pPr algn="ctr">
                            <a:lnSpc>
                              <a:spcPct val="150000"/>
                            </a:lnSpc>
                          </a:pPr>
                          <a:r>
                            <a:rPr lang="en-IN" sz="1400">
                              <a:effectLst/>
                              <a:latin typeface="Times New Roman" panose="02020603050405020304" pitchFamily="18" charset="0"/>
                              <a:ea typeface="Times New Roman" panose="02020603050405020304" pitchFamily="18" charset="0"/>
                            </a:rPr>
                            <a:t>Walls</a:t>
                          </a:r>
                          <a:endParaRPr lang="en-IN" sz="12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pPr>
                          <a:r>
                            <a:rPr lang="en-IN" sz="1400">
                              <a:effectLst/>
                              <a:latin typeface="Times New Roman" panose="02020603050405020304" pitchFamily="18" charset="0"/>
                              <a:ea typeface="Times New Roman" panose="02020603050405020304" pitchFamily="18" charset="0"/>
                            </a:rPr>
                            <a:t>zeroGradient</a:t>
                          </a:r>
                          <a:endParaRPr lang="en-IN" sz="1200">
                            <a:effectLst/>
                            <a:latin typeface="Times New Roman" panose="02020603050405020304" pitchFamily="18" charset="0"/>
                            <a:ea typeface="Times New Roman" panose="02020603050405020304" pitchFamily="18" charset="0"/>
                          </a:endParaRPr>
                        </a:p>
                      </a:txBody>
                      <a:tcPr marL="68580" marR="68580"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pPr>
                          <a:r>
                            <a:rPr lang="en-IN" sz="1400" dirty="0">
                              <a:effectLst/>
                              <a:latin typeface="Times New Roman" panose="02020603050405020304" pitchFamily="18" charset="0"/>
                              <a:ea typeface="Times New Roman" panose="02020603050405020304" pitchFamily="18" charset="0"/>
                            </a:rPr>
                            <a:t>noSlip</a:t>
                          </a:r>
                          <a:endParaRPr lang="en-IN" sz="12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35653771"/>
                      </a:ext>
                    </a:extLst>
                  </a:tr>
                </a:tbl>
              </a:graphicData>
            </a:graphic>
          </p:graphicFrame>
        </mc:Fallback>
      </mc:AlternateContent>
      <p:sp>
        <p:nvSpPr>
          <p:cNvPr id="9" name="Text Box 2">
            <a:extLst>
              <a:ext uri="{FF2B5EF4-FFF2-40B4-BE49-F238E27FC236}">
                <a16:creationId xmlns:a16="http://schemas.microsoft.com/office/drawing/2014/main" id="{E42BCB99-9BAE-46A5-9991-1B0AFD1F5FC8}"/>
              </a:ext>
            </a:extLst>
          </p:cNvPr>
          <p:cNvSpPr txBox="1">
            <a:spLocks noChangeArrowheads="1"/>
          </p:cNvSpPr>
          <p:nvPr/>
        </p:nvSpPr>
        <p:spPr bwMode="auto">
          <a:xfrm>
            <a:off x="3135298" y="4581673"/>
            <a:ext cx="5847424" cy="338554"/>
          </a:xfrm>
          <a:prstGeom prst="rect">
            <a:avLst/>
          </a:prstGeom>
          <a:solidFill>
            <a:srgbClr val="FFFFFF"/>
          </a:solidFill>
          <a:ln w="9525">
            <a:noFill/>
            <a:miter lim="800000"/>
            <a:headEnd/>
            <a:tailEnd/>
          </a:ln>
        </p:spPr>
        <p:txBody>
          <a:bodyPr rot="0" vert="horz" wrap="square" lIns="91440" tIns="45720" rIns="91440" bIns="45720" anchor="t" anchorCtr="0">
            <a:spAutoFit/>
          </a:bodyPr>
          <a:lstStyle/>
          <a:p>
            <a:pPr algn="ctr"/>
            <a:r>
              <a:rPr lang="en-IN" sz="1600" dirty="0">
                <a:effectLst/>
                <a:latin typeface="Times New Roman" panose="02020603050405020304" pitchFamily="18" charset="0"/>
                <a:ea typeface="Times New Roman" panose="02020603050405020304" pitchFamily="18" charset="0"/>
              </a:rPr>
              <a:t>Table </a:t>
            </a:r>
            <a:r>
              <a:rPr lang="en-IN" sz="1600" dirty="0">
                <a:latin typeface="Times New Roman" panose="02020603050405020304" pitchFamily="18" charset="0"/>
                <a:ea typeface="Times New Roman" panose="02020603050405020304" pitchFamily="18" charset="0"/>
              </a:rPr>
              <a:t>4</a:t>
            </a:r>
            <a:r>
              <a:rPr lang="en-IN" sz="1600" dirty="0">
                <a:effectLst/>
                <a:latin typeface="Times New Roman" panose="02020603050405020304" pitchFamily="18" charset="0"/>
                <a:ea typeface="Times New Roman" panose="02020603050405020304" pitchFamily="18" charset="0"/>
              </a:rPr>
              <a:t>: </a:t>
            </a:r>
            <a:r>
              <a:rPr lang="en-IN" sz="1600" dirty="0">
                <a:latin typeface="Times New Roman" panose="02020603050405020304" pitchFamily="18" charset="0"/>
                <a:ea typeface="Times New Roman" panose="02020603050405020304" pitchFamily="18" charset="0"/>
              </a:rPr>
              <a:t>Boundary conditions for Single-Phase study of blood flow</a:t>
            </a:r>
            <a:endParaRPr lang="en-IN" sz="1400" dirty="0">
              <a:effectLst/>
              <a:latin typeface="Times New Roman" panose="02020603050405020304" pitchFamily="18" charset="0"/>
              <a:ea typeface="Times New Roman" panose="02020603050405020304" pitchFamily="18" charset="0"/>
            </a:endParaRPr>
          </a:p>
        </p:txBody>
      </p:sp>
      <p:sp>
        <p:nvSpPr>
          <p:cNvPr id="3" name="Slide Number Placeholder 2">
            <a:extLst>
              <a:ext uri="{FF2B5EF4-FFF2-40B4-BE49-F238E27FC236}">
                <a16:creationId xmlns:a16="http://schemas.microsoft.com/office/drawing/2014/main" id="{FE0F4FF2-F720-47E3-89A7-A0ED34DFE065}"/>
              </a:ext>
            </a:extLst>
          </p:cNvPr>
          <p:cNvSpPr>
            <a:spLocks noGrp="1"/>
          </p:cNvSpPr>
          <p:nvPr>
            <p:ph type="sldNum" sz="quarter" idx="12"/>
          </p:nvPr>
        </p:nvSpPr>
        <p:spPr/>
        <p:txBody>
          <a:bodyPr/>
          <a:lstStyle/>
          <a:p>
            <a:fld id="{C6070333-FABE-4FD6-AEAE-4A299F022C69}" type="slidenum">
              <a:rPr lang="en-IN" smtClean="0">
                <a:solidFill>
                  <a:schemeClr val="bg1"/>
                </a:solidFill>
              </a:rPr>
              <a:t>10</a:t>
            </a:fld>
            <a:endParaRPr lang="en-IN" dirty="0">
              <a:solidFill>
                <a:schemeClr val="bg1"/>
              </a:solidFill>
            </a:endParaRPr>
          </a:p>
        </p:txBody>
      </p:sp>
    </p:spTree>
    <p:extLst>
      <p:ext uri="{BB962C8B-B14F-4D97-AF65-F5344CB8AC3E}">
        <p14:creationId xmlns:p14="http://schemas.microsoft.com/office/powerpoint/2010/main" val="6773802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2D24F2-BFD3-4912-BD80-186BED1F1303}"/>
              </a:ext>
            </a:extLst>
          </p:cNvPr>
          <p:cNvSpPr>
            <a:spLocks noGrp="1"/>
          </p:cNvSpPr>
          <p:nvPr>
            <p:ph type="title"/>
          </p:nvPr>
        </p:nvSpPr>
        <p:spPr>
          <a:xfrm>
            <a:off x="838200" y="365126"/>
            <a:ext cx="10515600" cy="682439"/>
          </a:xfrm>
        </p:spPr>
        <p:txBody>
          <a:bodyPr>
            <a:normAutofit fontScale="90000"/>
          </a:bodyPr>
          <a:lstStyle/>
          <a:p>
            <a:pPr algn="ctr"/>
            <a:r>
              <a:rPr lang="en-IN" dirty="0">
                <a:latin typeface="Times New Roman" panose="02020603050405020304" pitchFamily="18" charset="0"/>
                <a:cs typeface="Times New Roman" panose="02020603050405020304" pitchFamily="18" charset="0"/>
              </a:rPr>
              <a:t>Solver Details</a:t>
            </a:r>
          </a:p>
        </p:txBody>
      </p:sp>
      <p:sp>
        <p:nvSpPr>
          <p:cNvPr id="4" name="Rectangle 3">
            <a:extLst>
              <a:ext uri="{FF2B5EF4-FFF2-40B4-BE49-F238E27FC236}">
                <a16:creationId xmlns:a16="http://schemas.microsoft.com/office/drawing/2014/main" id="{37D37304-CB96-4D35-AD3D-7F747A23E4B3}"/>
              </a:ext>
            </a:extLst>
          </p:cNvPr>
          <p:cNvSpPr/>
          <p:nvPr/>
        </p:nvSpPr>
        <p:spPr>
          <a:xfrm>
            <a:off x="0" y="6178858"/>
            <a:ext cx="12192000" cy="679143"/>
          </a:xfrm>
          <a:prstGeom prst="rect">
            <a:avLst/>
          </a:prstGeom>
          <a:solidFill>
            <a:srgbClr val="EC73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 name="Rectangle 4">
            <a:extLst>
              <a:ext uri="{FF2B5EF4-FFF2-40B4-BE49-F238E27FC236}">
                <a16:creationId xmlns:a16="http://schemas.microsoft.com/office/drawing/2014/main" id="{422BBA13-C0F1-4E48-A0E1-36912342E413}"/>
              </a:ext>
            </a:extLst>
          </p:cNvPr>
          <p:cNvSpPr/>
          <p:nvPr/>
        </p:nvSpPr>
        <p:spPr>
          <a:xfrm>
            <a:off x="0" y="6347534"/>
            <a:ext cx="12192000" cy="510468"/>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cxnSp>
        <p:nvCxnSpPr>
          <p:cNvPr id="7" name="Straight Connector 6">
            <a:extLst>
              <a:ext uri="{FF2B5EF4-FFF2-40B4-BE49-F238E27FC236}">
                <a16:creationId xmlns:a16="http://schemas.microsoft.com/office/drawing/2014/main" id="{B8010F8F-0406-4B07-9F9D-4D96C629A727}"/>
              </a:ext>
            </a:extLst>
          </p:cNvPr>
          <p:cNvCxnSpPr>
            <a:cxnSpLocks/>
          </p:cNvCxnSpPr>
          <p:nvPr/>
        </p:nvCxnSpPr>
        <p:spPr>
          <a:xfrm>
            <a:off x="1109709" y="1127463"/>
            <a:ext cx="10049522" cy="0"/>
          </a:xfrm>
          <a:prstGeom prst="line">
            <a:avLst/>
          </a:prstGeom>
          <a:ln w="19050"/>
        </p:spPr>
        <p:style>
          <a:lnRef idx="1">
            <a:schemeClr val="accent3"/>
          </a:lnRef>
          <a:fillRef idx="0">
            <a:schemeClr val="accent3"/>
          </a:fillRef>
          <a:effectRef idx="0">
            <a:schemeClr val="accent3"/>
          </a:effectRef>
          <a:fontRef idx="minor">
            <a:schemeClr val="tx1"/>
          </a:fontRef>
        </p:style>
      </p:cxnSp>
      <p:cxnSp>
        <p:nvCxnSpPr>
          <p:cNvPr id="14" name="Straight Connector 13">
            <a:extLst>
              <a:ext uri="{FF2B5EF4-FFF2-40B4-BE49-F238E27FC236}">
                <a16:creationId xmlns:a16="http://schemas.microsoft.com/office/drawing/2014/main" id="{6C43C979-3A22-43A6-B013-84C730EFDC0B}"/>
              </a:ext>
            </a:extLst>
          </p:cNvPr>
          <p:cNvCxnSpPr>
            <a:cxnSpLocks/>
          </p:cNvCxnSpPr>
          <p:nvPr/>
        </p:nvCxnSpPr>
        <p:spPr>
          <a:xfrm>
            <a:off x="6096000" y="1127463"/>
            <a:ext cx="0" cy="4696288"/>
          </a:xfrm>
          <a:prstGeom prst="line">
            <a:avLst/>
          </a:prstGeom>
          <a:ln w="19050"/>
        </p:spPr>
        <p:style>
          <a:lnRef idx="1">
            <a:schemeClr val="accent3"/>
          </a:lnRef>
          <a:fillRef idx="0">
            <a:schemeClr val="accent3"/>
          </a:fillRef>
          <a:effectRef idx="0">
            <a:schemeClr val="accent3"/>
          </a:effectRef>
          <a:fontRef idx="minor">
            <a:schemeClr val="tx1"/>
          </a:fontRef>
        </p:style>
      </p:cxnSp>
      <p:sp>
        <p:nvSpPr>
          <p:cNvPr id="6" name="TextBox 5">
            <a:extLst>
              <a:ext uri="{FF2B5EF4-FFF2-40B4-BE49-F238E27FC236}">
                <a16:creationId xmlns:a16="http://schemas.microsoft.com/office/drawing/2014/main" id="{DC13D619-CA08-4116-A750-EA458DCA0C91}"/>
              </a:ext>
            </a:extLst>
          </p:cNvPr>
          <p:cNvSpPr txBox="1"/>
          <p:nvPr/>
        </p:nvSpPr>
        <p:spPr>
          <a:xfrm>
            <a:off x="1109709" y="1743605"/>
            <a:ext cx="4714038" cy="4108817"/>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en-IN" dirty="0">
                <a:latin typeface="Times New Roman" panose="02020603050405020304" pitchFamily="18" charset="0"/>
                <a:cs typeface="Times New Roman" panose="02020603050405020304" pitchFamily="18" charset="0"/>
              </a:rPr>
              <a:t>Multiphase study :   </a:t>
            </a:r>
            <a:r>
              <a:rPr lang="en-IN" b="1" dirty="0">
                <a:latin typeface="Times New Roman" panose="02020603050405020304" pitchFamily="18" charset="0"/>
                <a:cs typeface="Times New Roman" panose="02020603050405020304" pitchFamily="18" charset="0"/>
              </a:rPr>
              <a:t>twoPhaseEulerFoam</a:t>
            </a:r>
          </a:p>
          <a:p>
            <a:pPr marL="285750" indent="-285750">
              <a:lnSpc>
                <a:spcPct val="150000"/>
              </a:lnSpc>
              <a:buFont typeface="Arial" panose="020B0604020202020204" pitchFamily="34" charset="0"/>
              <a:buChar char="•"/>
            </a:pPr>
            <a:r>
              <a:rPr lang="en-IN" dirty="0">
                <a:latin typeface="Times New Roman" panose="02020603050405020304" pitchFamily="18" charset="0"/>
                <a:cs typeface="Times New Roman" panose="02020603050405020304" pitchFamily="18" charset="0"/>
              </a:rPr>
              <a:t> </a:t>
            </a:r>
            <a:r>
              <a:rPr lang="en-IN" sz="1800" dirty="0">
                <a:effectLst/>
                <a:latin typeface="Times New Roman" panose="02020603050405020304" pitchFamily="18" charset="0"/>
                <a:ea typeface="Times New Roman" panose="02020603050405020304" pitchFamily="18" charset="0"/>
              </a:rPr>
              <a:t>Eulerian–Eulerian multiphase solver.</a:t>
            </a:r>
          </a:p>
          <a:p>
            <a:pPr marL="285750" indent="-285750">
              <a:lnSpc>
                <a:spcPct val="150000"/>
              </a:lnSpc>
              <a:buFont typeface="Arial" panose="020B0604020202020204" pitchFamily="34" charset="0"/>
              <a:buChar char="•"/>
            </a:pPr>
            <a:r>
              <a:rPr lang="en-IN" dirty="0">
                <a:latin typeface="Times New Roman" panose="02020603050405020304" pitchFamily="18" charset="0"/>
                <a:ea typeface="Times New Roman" panose="02020603050405020304" pitchFamily="18" charset="0"/>
              </a:rPr>
              <a:t>U</a:t>
            </a:r>
            <a:r>
              <a:rPr lang="en-IN" sz="1800" dirty="0">
                <a:effectLst/>
                <a:latin typeface="Times New Roman" panose="02020603050405020304" pitchFamily="18" charset="0"/>
                <a:ea typeface="Times New Roman" panose="02020603050405020304" pitchFamily="18" charset="0"/>
              </a:rPr>
              <a:t>sed for a system of 2 non-reacting compressible fluid phases, where one phase is always dispersed.</a:t>
            </a:r>
          </a:p>
          <a:p>
            <a:pPr marL="285750" indent="-285750">
              <a:lnSpc>
                <a:spcPct val="150000"/>
              </a:lnSpc>
              <a:buFont typeface="Arial" panose="020B0604020202020204" pitchFamily="34" charset="0"/>
              <a:buChar char="•"/>
            </a:pPr>
            <a:r>
              <a:rPr lang="en-IN" dirty="0">
                <a:latin typeface="Times New Roman" panose="02020603050405020304" pitchFamily="18" charset="0"/>
                <a:ea typeface="Times New Roman" panose="02020603050405020304" pitchFamily="18" charset="0"/>
              </a:rPr>
              <a:t>U</a:t>
            </a:r>
            <a:r>
              <a:rPr lang="en-IN" sz="1800" dirty="0">
                <a:effectLst/>
                <a:latin typeface="Times New Roman" panose="02020603050405020304" pitchFamily="18" charset="0"/>
                <a:ea typeface="Times New Roman" panose="02020603050405020304" pitchFamily="18" charset="0"/>
              </a:rPr>
              <a:t>ses the Finite Volume Method (FVM) to solve cell-centred and phase-averaged governing equations.</a:t>
            </a:r>
          </a:p>
          <a:p>
            <a:pPr marL="285750" indent="-285750">
              <a:lnSpc>
                <a:spcPct val="150000"/>
              </a:lnSpc>
              <a:buFont typeface="Arial" panose="020B0604020202020204" pitchFamily="34" charset="0"/>
              <a:buChar char="•"/>
            </a:pPr>
            <a:r>
              <a:rPr lang="en-IN" sz="1800" dirty="0">
                <a:effectLst/>
                <a:latin typeface="Times New Roman" panose="02020603050405020304" pitchFamily="18" charset="0"/>
                <a:ea typeface="Times New Roman" panose="02020603050405020304" pitchFamily="18" charset="0"/>
              </a:rPr>
              <a:t>Each of the phases are treated as a continuum. </a:t>
            </a:r>
            <a:endParaRPr lang="en-IN" dirty="0">
              <a:latin typeface="Times New Roman" panose="02020603050405020304" pitchFamily="18" charset="0"/>
              <a:cs typeface="Times New Roman" panose="02020603050405020304" pitchFamily="18" charset="0"/>
            </a:endParaRPr>
          </a:p>
          <a:p>
            <a:endParaRPr lang="en-IN" dirty="0">
              <a:latin typeface="Times New Roman" panose="02020603050405020304" pitchFamily="18" charset="0"/>
              <a:cs typeface="Times New Roman" panose="02020603050405020304" pitchFamily="18" charset="0"/>
            </a:endParaRPr>
          </a:p>
        </p:txBody>
      </p:sp>
      <p:sp>
        <p:nvSpPr>
          <p:cNvPr id="17" name="TextBox 16">
            <a:extLst>
              <a:ext uri="{FF2B5EF4-FFF2-40B4-BE49-F238E27FC236}">
                <a16:creationId xmlns:a16="http://schemas.microsoft.com/office/drawing/2014/main" id="{2D838246-7378-4054-884D-B77F16191C10}"/>
              </a:ext>
            </a:extLst>
          </p:cNvPr>
          <p:cNvSpPr txBox="1"/>
          <p:nvPr/>
        </p:nvSpPr>
        <p:spPr>
          <a:xfrm>
            <a:off x="6368253" y="1689310"/>
            <a:ext cx="4714038" cy="3366563"/>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en-IN" dirty="0">
                <a:latin typeface="Times New Roman" panose="02020603050405020304" pitchFamily="18" charset="0"/>
                <a:cs typeface="Times New Roman" panose="02020603050405020304" pitchFamily="18" charset="0"/>
              </a:rPr>
              <a:t>Single-Phase study :   </a:t>
            </a:r>
            <a:r>
              <a:rPr lang="en-IN" b="1" dirty="0">
                <a:latin typeface="Times New Roman" panose="02020603050405020304" pitchFamily="18" charset="0"/>
                <a:cs typeface="Times New Roman" panose="02020603050405020304" pitchFamily="18" charset="0"/>
              </a:rPr>
              <a:t>simpleFoam</a:t>
            </a:r>
          </a:p>
          <a:p>
            <a:pPr marL="285750" indent="-285750">
              <a:lnSpc>
                <a:spcPct val="150000"/>
              </a:lnSpc>
              <a:buFont typeface="Arial" panose="020B0604020202020204" pitchFamily="34" charset="0"/>
              <a:buChar char="•"/>
            </a:pPr>
            <a:r>
              <a:rPr lang="en-IN" dirty="0">
                <a:latin typeface="Times New Roman" panose="02020603050405020304" pitchFamily="18" charset="0"/>
                <a:ea typeface="Times New Roman" panose="02020603050405020304" pitchFamily="18" charset="0"/>
              </a:rPr>
              <a:t>S</a:t>
            </a:r>
            <a:r>
              <a:rPr lang="en-IN" sz="1800" dirty="0">
                <a:effectLst/>
                <a:latin typeface="Times New Roman" panose="02020603050405020304" pitchFamily="18" charset="0"/>
                <a:ea typeface="Times New Roman" panose="02020603050405020304" pitchFamily="18" charset="0"/>
              </a:rPr>
              <a:t>teady-state solver for incompressible, laminar, and turbulent flow.</a:t>
            </a:r>
          </a:p>
          <a:p>
            <a:pPr marL="285750" indent="-285750">
              <a:lnSpc>
                <a:spcPct val="150000"/>
              </a:lnSpc>
              <a:buFont typeface="Arial" panose="020B0604020202020204" pitchFamily="34" charset="0"/>
              <a:buChar char="•"/>
            </a:pPr>
            <a:r>
              <a:rPr lang="en-IN" dirty="0">
                <a:latin typeface="Times New Roman" panose="02020603050405020304" pitchFamily="18" charset="0"/>
                <a:cs typeface="Times New Roman" panose="02020603050405020304" pitchFamily="18" charset="0"/>
              </a:rPr>
              <a:t>Solver utilizes SIMPLE algorithm.</a:t>
            </a:r>
          </a:p>
          <a:p>
            <a:pPr marL="285750" indent="-285750">
              <a:lnSpc>
                <a:spcPct val="150000"/>
              </a:lnSpc>
              <a:buFont typeface="Arial" panose="020B0604020202020204" pitchFamily="34" charset="0"/>
              <a:buChar char="•"/>
            </a:pPr>
            <a:r>
              <a:rPr lang="en-IN" sz="1800" dirty="0">
                <a:effectLst/>
                <a:latin typeface="Times New Roman" panose="02020603050405020304" pitchFamily="18" charset="0"/>
                <a:ea typeface="Times New Roman" panose="02020603050405020304" pitchFamily="18" charset="0"/>
              </a:rPr>
              <a:t>Finite volume method is used to solve the governing equations.</a:t>
            </a:r>
          </a:p>
          <a:p>
            <a:pPr marL="285750" indent="-285750">
              <a:lnSpc>
                <a:spcPct val="150000"/>
              </a:lnSpc>
              <a:buFont typeface="Arial" panose="020B0604020202020204" pitchFamily="34" charset="0"/>
              <a:buChar char="•"/>
            </a:pPr>
            <a:r>
              <a:rPr lang="en-IN" dirty="0">
                <a:latin typeface="Times New Roman" panose="02020603050405020304" pitchFamily="18" charset="0"/>
                <a:ea typeface="Times New Roman" panose="02020603050405020304" pitchFamily="18" charset="0"/>
              </a:rPr>
              <a:t>Multiphase study : twoPhaseEulerFoam</a:t>
            </a:r>
            <a:endParaRPr lang="en-IN" sz="1800" dirty="0">
              <a:effectLst/>
              <a:latin typeface="Times New Roman" panose="02020603050405020304" pitchFamily="18" charset="0"/>
              <a:ea typeface="Times New Roman" panose="02020603050405020304" pitchFamily="18" charset="0"/>
            </a:endParaRPr>
          </a:p>
          <a:p>
            <a:pPr marL="285750" indent="-285750">
              <a:lnSpc>
                <a:spcPct val="150000"/>
              </a:lnSpc>
              <a:buFont typeface="Arial" panose="020B0604020202020204" pitchFamily="34" charset="0"/>
              <a:buChar char="•"/>
            </a:pPr>
            <a:endParaRPr lang="en-IN" dirty="0">
              <a:latin typeface="Times New Roman" panose="02020603050405020304" pitchFamily="18" charset="0"/>
              <a:cs typeface="Times New Roman" panose="02020603050405020304" pitchFamily="18" charset="0"/>
            </a:endParaRPr>
          </a:p>
        </p:txBody>
      </p:sp>
      <p:sp>
        <p:nvSpPr>
          <p:cNvPr id="18" name="TextBox 17">
            <a:extLst>
              <a:ext uri="{FF2B5EF4-FFF2-40B4-BE49-F238E27FC236}">
                <a16:creationId xmlns:a16="http://schemas.microsoft.com/office/drawing/2014/main" id="{C0B7A294-753E-43C4-A7A0-CE526DEF5DDD}"/>
              </a:ext>
            </a:extLst>
          </p:cNvPr>
          <p:cNvSpPr txBox="1"/>
          <p:nvPr/>
        </p:nvSpPr>
        <p:spPr>
          <a:xfrm>
            <a:off x="1032769" y="1233374"/>
            <a:ext cx="4714038" cy="400110"/>
          </a:xfrm>
          <a:prstGeom prst="rect">
            <a:avLst/>
          </a:prstGeom>
          <a:noFill/>
        </p:spPr>
        <p:txBody>
          <a:bodyPr wrap="square" rtlCol="0">
            <a:spAutoFit/>
          </a:bodyPr>
          <a:lstStyle/>
          <a:p>
            <a:pPr algn="ctr"/>
            <a:r>
              <a:rPr lang="en-IN" sz="2000" b="1" dirty="0">
                <a:latin typeface="Times New Roman" panose="02020603050405020304" pitchFamily="18" charset="0"/>
                <a:cs typeface="Times New Roman" panose="02020603050405020304" pitchFamily="18" charset="0"/>
              </a:rPr>
              <a:t>Fluidized Bed </a:t>
            </a:r>
          </a:p>
        </p:txBody>
      </p:sp>
      <p:sp>
        <p:nvSpPr>
          <p:cNvPr id="19" name="TextBox 18">
            <a:extLst>
              <a:ext uri="{FF2B5EF4-FFF2-40B4-BE49-F238E27FC236}">
                <a16:creationId xmlns:a16="http://schemas.microsoft.com/office/drawing/2014/main" id="{AB8215CA-F072-432E-A03D-DD9E4659CC1D}"/>
              </a:ext>
            </a:extLst>
          </p:cNvPr>
          <p:cNvSpPr txBox="1"/>
          <p:nvPr/>
        </p:nvSpPr>
        <p:spPr>
          <a:xfrm>
            <a:off x="6095999" y="1198485"/>
            <a:ext cx="4714038" cy="400110"/>
          </a:xfrm>
          <a:prstGeom prst="rect">
            <a:avLst/>
          </a:prstGeom>
          <a:noFill/>
        </p:spPr>
        <p:txBody>
          <a:bodyPr wrap="square" rtlCol="0">
            <a:spAutoFit/>
          </a:bodyPr>
          <a:lstStyle/>
          <a:p>
            <a:pPr algn="ctr"/>
            <a:r>
              <a:rPr lang="en-IN" sz="2000" b="1" dirty="0">
                <a:latin typeface="Times New Roman" panose="02020603050405020304" pitchFamily="18" charset="0"/>
                <a:cs typeface="Times New Roman" panose="02020603050405020304" pitchFamily="18" charset="0"/>
              </a:rPr>
              <a:t>Blood Flow in Microchannel </a:t>
            </a:r>
          </a:p>
        </p:txBody>
      </p:sp>
      <p:cxnSp>
        <p:nvCxnSpPr>
          <p:cNvPr id="22" name="Straight Connector 21">
            <a:extLst>
              <a:ext uri="{FF2B5EF4-FFF2-40B4-BE49-F238E27FC236}">
                <a16:creationId xmlns:a16="http://schemas.microsoft.com/office/drawing/2014/main" id="{68070836-E3E5-4069-8B7F-1F82AC8A3A4B}"/>
              </a:ext>
            </a:extLst>
          </p:cNvPr>
          <p:cNvCxnSpPr>
            <a:cxnSpLocks/>
          </p:cNvCxnSpPr>
          <p:nvPr/>
        </p:nvCxnSpPr>
        <p:spPr>
          <a:xfrm>
            <a:off x="1109709" y="1643848"/>
            <a:ext cx="10049522" cy="0"/>
          </a:xfrm>
          <a:prstGeom prst="line">
            <a:avLst/>
          </a:prstGeom>
          <a:ln w="19050"/>
        </p:spPr>
        <p:style>
          <a:lnRef idx="1">
            <a:schemeClr val="accent3"/>
          </a:lnRef>
          <a:fillRef idx="0">
            <a:schemeClr val="accent3"/>
          </a:fillRef>
          <a:effectRef idx="0">
            <a:schemeClr val="accent3"/>
          </a:effectRef>
          <a:fontRef idx="minor">
            <a:schemeClr val="tx1"/>
          </a:fontRef>
        </p:style>
      </p:cxnSp>
      <p:sp>
        <p:nvSpPr>
          <p:cNvPr id="12" name="Slide Number Placeholder 11">
            <a:extLst>
              <a:ext uri="{FF2B5EF4-FFF2-40B4-BE49-F238E27FC236}">
                <a16:creationId xmlns:a16="http://schemas.microsoft.com/office/drawing/2014/main" id="{74C85618-26BB-4E35-B70E-CA34435437FB}"/>
              </a:ext>
            </a:extLst>
          </p:cNvPr>
          <p:cNvSpPr>
            <a:spLocks noGrp="1"/>
          </p:cNvSpPr>
          <p:nvPr>
            <p:ph type="sldNum" sz="quarter" idx="12"/>
          </p:nvPr>
        </p:nvSpPr>
        <p:spPr/>
        <p:txBody>
          <a:bodyPr/>
          <a:lstStyle/>
          <a:p>
            <a:fld id="{C6070333-FABE-4FD6-AEAE-4A299F022C69}" type="slidenum">
              <a:rPr lang="en-IN" smtClean="0">
                <a:solidFill>
                  <a:schemeClr val="bg1"/>
                </a:solidFill>
              </a:rPr>
              <a:t>11</a:t>
            </a:fld>
            <a:endParaRPr lang="en-IN" dirty="0">
              <a:solidFill>
                <a:schemeClr val="bg1"/>
              </a:solidFill>
            </a:endParaRPr>
          </a:p>
        </p:txBody>
      </p:sp>
    </p:spTree>
    <p:extLst>
      <p:ext uri="{BB962C8B-B14F-4D97-AF65-F5344CB8AC3E}">
        <p14:creationId xmlns:p14="http://schemas.microsoft.com/office/powerpoint/2010/main" val="42781844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2D24F2-BFD3-4912-BD80-186BED1F1303}"/>
              </a:ext>
            </a:extLst>
          </p:cNvPr>
          <p:cNvSpPr>
            <a:spLocks noGrp="1"/>
          </p:cNvSpPr>
          <p:nvPr>
            <p:ph type="title"/>
          </p:nvPr>
        </p:nvSpPr>
        <p:spPr>
          <a:xfrm>
            <a:off x="838200" y="365126"/>
            <a:ext cx="10515600" cy="682439"/>
          </a:xfrm>
        </p:spPr>
        <p:txBody>
          <a:bodyPr>
            <a:normAutofit fontScale="90000"/>
          </a:bodyPr>
          <a:lstStyle/>
          <a:p>
            <a:pPr algn="ctr"/>
            <a:r>
              <a:rPr lang="en-IN" dirty="0">
                <a:latin typeface="Times New Roman" panose="02020603050405020304" pitchFamily="18" charset="0"/>
                <a:cs typeface="Times New Roman" panose="02020603050405020304" pitchFamily="18" charset="0"/>
              </a:rPr>
              <a:t>Drag correlation study</a:t>
            </a:r>
          </a:p>
        </p:txBody>
      </p:sp>
      <p:sp>
        <p:nvSpPr>
          <p:cNvPr id="3" name="Content Placeholder 2">
            <a:extLst>
              <a:ext uri="{FF2B5EF4-FFF2-40B4-BE49-F238E27FC236}">
                <a16:creationId xmlns:a16="http://schemas.microsoft.com/office/drawing/2014/main" id="{AF3393BD-8FD8-463B-8410-8E972A297CDC}"/>
              </a:ext>
            </a:extLst>
          </p:cNvPr>
          <p:cNvSpPr>
            <a:spLocks noGrp="1"/>
          </p:cNvSpPr>
          <p:nvPr>
            <p:ph idx="1"/>
          </p:nvPr>
        </p:nvSpPr>
        <p:spPr>
          <a:xfrm>
            <a:off x="838200" y="1296140"/>
            <a:ext cx="10515600" cy="4705166"/>
          </a:xfrm>
        </p:spPr>
        <p:txBody>
          <a:bodyPr>
            <a:normAutofit/>
          </a:bodyPr>
          <a:lstStyle/>
          <a:p>
            <a:pPr marL="342900" marR="0" lvl="0" indent="-342900" algn="just" defTabSz="914400" rtl="0" eaLnBrk="1" fontAlgn="base" latinLnBrk="0" hangingPunct="1">
              <a:lnSpc>
                <a:spcPct val="150000"/>
              </a:lnSpc>
              <a:spcBef>
                <a:spcPts val="0"/>
              </a:spcBef>
              <a:spcAft>
                <a:spcPts val="0"/>
              </a:spcAft>
              <a:buClr>
                <a:srgbClr val="000000"/>
              </a:buClr>
              <a:buSzTx/>
              <a:buFont typeface="+mj-lt"/>
              <a:buAutoNum type="arabicPeriod"/>
              <a:tabLst/>
              <a:defRPr/>
            </a:pPr>
            <a:r>
              <a:rPr kumimoji="0" lang="en-IN" sz="1800" b="1" i="0" u="none" strike="noStrike" kern="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Arial"/>
                <a:sym typeface="Arial"/>
              </a:rPr>
              <a:t>Gidaspow-Ergun-Wen-Yu</a:t>
            </a:r>
            <a:r>
              <a:rPr kumimoji="0" lang="en-IN" sz="1600" b="0" i="0" u="none" strike="noStrike" kern="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Arial"/>
                <a:sym typeface="Arial"/>
              </a:rPr>
              <a:t>: </a:t>
            </a:r>
            <a:r>
              <a:rPr kumimoji="0" lang="en-IN" sz="1800" b="0" i="0" u="none" strike="noStrike" kern="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Arial"/>
                <a:sym typeface="Arial"/>
              </a:rPr>
              <a:t>This is a combination of the Ergun drag correlation applicable for dense systems and the Wen Yu correlation that can model a dilute flow where viscous forces are dominant, accurately. </a:t>
            </a:r>
          </a:p>
          <a:p>
            <a:pPr marL="342900" marR="0" lvl="0" indent="-342900" algn="just" defTabSz="914400" rtl="0" eaLnBrk="1" fontAlgn="base" latinLnBrk="0" hangingPunct="1">
              <a:lnSpc>
                <a:spcPct val="150000"/>
              </a:lnSpc>
              <a:spcBef>
                <a:spcPts val="0"/>
              </a:spcBef>
              <a:spcAft>
                <a:spcPts val="0"/>
              </a:spcAft>
              <a:buClr>
                <a:srgbClr val="000000"/>
              </a:buClr>
              <a:buSzTx/>
              <a:buFont typeface="+mj-lt"/>
              <a:buAutoNum type="arabicPeriod"/>
              <a:tabLst/>
              <a:defRPr/>
            </a:pPr>
            <a:endParaRPr kumimoji="0" lang="en-IN" sz="1800" b="0" i="0" u="none" strike="noStrike" kern="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Arial"/>
              <a:sym typeface="Arial"/>
            </a:endParaRPr>
          </a:p>
          <a:p>
            <a:pPr marL="342900" marR="0" lvl="0" indent="-342900" algn="just" defTabSz="914400" rtl="0" eaLnBrk="1" fontAlgn="base" latinLnBrk="0" hangingPunct="1">
              <a:lnSpc>
                <a:spcPct val="150000"/>
              </a:lnSpc>
              <a:spcBef>
                <a:spcPts val="0"/>
              </a:spcBef>
              <a:spcAft>
                <a:spcPts val="0"/>
              </a:spcAft>
              <a:buClr>
                <a:srgbClr val="000000"/>
              </a:buClr>
              <a:buSzTx/>
              <a:buFont typeface="+mj-lt"/>
              <a:buAutoNum type="arabicPeriod"/>
              <a:tabLst/>
              <a:defRPr/>
            </a:pPr>
            <a:r>
              <a:rPr kumimoji="0" lang="en-IN" sz="1800" b="1" i="0" u="none" strike="noStrike" kern="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Arial"/>
                <a:sym typeface="Arial"/>
              </a:rPr>
              <a:t>Gidaspow-Schiller-Naumann</a:t>
            </a:r>
            <a:r>
              <a:rPr kumimoji="0" lang="en-IN" sz="1800" b="0" i="0" u="none" strike="noStrike" kern="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Arial"/>
                <a:sym typeface="Arial"/>
              </a:rPr>
              <a:t>: This drag correlation is capable of calculating the drag in a multi-particle system, unlike the Schiller-Naumann correlation which is restricted to a single particle system only. </a:t>
            </a:r>
          </a:p>
          <a:p>
            <a:pPr marL="342900" marR="0" lvl="0" indent="-342900" algn="just" defTabSz="914400" rtl="0" eaLnBrk="1" fontAlgn="base" latinLnBrk="0" hangingPunct="1">
              <a:lnSpc>
                <a:spcPct val="150000"/>
              </a:lnSpc>
              <a:spcBef>
                <a:spcPts val="0"/>
              </a:spcBef>
              <a:spcAft>
                <a:spcPts val="0"/>
              </a:spcAft>
              <a:buClr>
                <a:srgbClr val="000000"/>
              </a:buClr>
              <a:buSzTx/>
              <a:buFont typeface="+mj-lt"/>
              <a:buAutoNum type="arabicPeriod"/>
              <a:tabLst/>
              <a:defRPr/>
            </a:pPr>
            <a:endParaRPr kumimoji="0" lang="en-IN" sz="1800" b="0" i="0" u="none" strike="noStrike" kern="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Arial"/>
              <a:sym typeface="Arial"/>
            </a:endParaRPr>
          </a:p>
          <a:p>
            <a:pPr marL="342900" marR="0" lvl="0" indent="-342900" algn="just" defTabSz="914400" rtl="0" eaLnBrk="1" fontAlgn="base" latinLnBrk="0" hangingPunct="1">
              <a:lnSpc>
                <a:spcPct val="150000"/>
              </a:lnSpc>
              <a:spcBef>
                <a:spcPts val="0"/>
              </a:spcBef>
              <a:spcAft>
                <a:spcPts val="0"/>
              </a:spcAft>
              <a:buClr>
                <a:srgbClr val="000000"/>
              </a:buClr>
              <a:buSzTx/>
              <a:buFont typeface="+mj-lt"/>
              <a:buAutoNum type="arabicPeriod"/>
              <a:tabLst/>
              <a:defRPr/>
            </a:pPr>
            <a:endParaRPr kumimoji="0" lang="en-IN" sz="1800" b="0" i="0" u="none" strike="noStrike" kern="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Arial"/>
              <a:sym typeface="Arial"/>
            </a:endParaRPr>
          </a:p>
          <a:p>
            <a:pPr marL="342900" marR="0" lvl="0" indent="-342900" algn="just" defTabSz="914400" rtl="0" eaLnBrk="1" fontAlgn="base" latinLnBrk="0" hangingPunct="1">
              <a:lnSpc>
                <a:spcPct val="150000"/>
              </a:lnSpc>
              <a:spcBef>
                <a:spcPts val="0"/>
              </a:spcBef>
              <a:spcAft>
                <a:spcPts val="0"/>
              </a:spcAft>
              <a:buClr>
                <a:srgbClr val="000000"/>
              </a:buClr>
              <a:buSzTx/>
              <a:buFont typeface="+mj-lt"/>
              <a:buAutoNum type="arabicPeriod"/>
              <a:tabLst/>
              <a:defRPr/>
            </a:pPr>
            <a:r>
              <a:rPr kumimoji="0" lang="en-IN" sz="1800" b="1" i="0" u="none" strike="noStrike" kern="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Arial"/>
                <a:sym typeface="Arial"/>
              </a:rPr>
              <a:t>Syamlal O’Brien</a:t>
            </a:r>
            <a:r>
              <a:rPr kumimoji="0" lang="en-IN" sz="1800" b="0" i="0" u="none" strike="noStrike" kern="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Arial"/>
                <a:sym typeface="Arial"/>
              </a:rPr>
              <a:t>: This drag correlation is based on the primary assumption that the Archimedes number remains the same for terminal settling velocity for both single and multi-particle systems. </a:t>
            </a:r>
          </a:p>
          <a:p>
            <a:endParaRPr lang="en-IN" dirty="0">
              <a:latin typeface="Times New Roman" panose="02020603050405020304" pitchFamily="18" charset="0"/>
              <a:cs typeface="Times New Roman" panose="02020603050405020304" pitchFamily="18" charset="0"/>
            </a:endParaRPr>
          </a:p>
        </p:txBody>
      </p:sp>
      <p:sp>
        <p:nvSpPr>
          <p:cNvPr id="4" name="Rectangle 3">
            <a:extLst>
              <a:ext uri="{FF2B5EF4-FFF2-40B4-BE49-F238E27FC236}">
                <a16:creationId xmlns:a16="http://schemas.microsoft.com/office/drawing/2014/main" id="{37D37304-CB96-4D35-AD3D-7F747A23E4B3}"/>
              </a:ext>
            </a:extLst>
          </p:cNvPr>
          <p:cNvSpPr/>
          <p:nvPr/>
        </p:nvSpPr>
        <p:spPr>
          <a:xfrm>
            <a:off x="0" y="6178858"/>
            <a:ext cx="12192000" cy="679143"/>
          </a:xfrm>
          <a:prstGeom prst="rect">
            <a:avLst/>
          </a:prstGeom>
          <a:solidFill>
            <a:srgbClr val="EC73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 name="Rectangle 4">
            <a:extLst>
              <a:ext uri="{FF2B5EF4-FFF2-40B4-BE49-F238E27FC236}">
                <a16:creationId xmlns:a16="http://schemas.microsoft.com/office/drawing/2014/main" id="{422BBA13-C0F1-4E48-A0E1-36912342E413}"/>
              </a:ext>
            </a:extLst>
          </p:cNvPr>
          <p:cNvSpPr/>
          <p:nvPr/>
        </p:nvSpPr>
        <p:spPr>
          <a:xfrm>
            <a:off x="0" y="6347534"/>
            <a:ext cx="12192000" cy="510468"/>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cxnSp>
        <p:nvCxnSpPr>
          <p:cNvPr id="7" name="Straight Connector 6">
            <a:extLst>
              <a:ext uri="{FF2B5EF4-FFF2-40B4-BE49-F238E27FC236}">
                <a16:creationId xmlns:a16="http://schemas.microsoft.com/office/drawing/2014/main" id="{B8010F8F-0406-4B07-9F9D-4D96C629A727}"/>
              </a:ext>
            </a:extLst>
          </p:cNvPr>
          <p:cNvCxnSpPr>
            <a:cxnSpLocks/>
          </p:cNvCxnSpPr>
          <p:nvPr/>
        </p:nvCxnSpPr>
        <p:spPr>
          <a:xfrm>
            <a:off x="1546194" y="1127463"/>
            <a:ext cx="9099611" cy="0"/>
          </a:xfrm>
          <a:prstGeom prst="line">
            <a:avLst/>
          </a:prstGeom>
          <a:ln w="19050"/>
        </p:spPr>
        <p:style>
          <a:lnRef idx="1">
            <a:schemeClr val="accent3"/>
          </a:lnRef>
          <a:fillRef idx="0">
            <a:schemeClr val="accent3"/>
          </a:fillRef>
          <a:effectRef idx="0">
            <a:schemeClr val="accent3"/>
          </a:effectRef>
          <a:fontRef idx="minor">
            <a:schemeClr val="tx1"/>
          </a:fontRef>
        </p:style>
      </p:cxnSp>
      <p:sp>
        <p:nvSpPr>
          <p:cNvPr id="6" name="Slide Number Placeholder 5">
            <a:extLst>
              <a:ext uri="{FF2B5EF4-FFF2-40B4-BE49-F238E27FC236}">
                <a16:creationId xmlns:a16="http://schemas.microsoft.com/office/drawing/2014/main" id="{CE4256AE-826F-4373-B416-B12F4C401579}"/>
              </a:ext>
            </a:extLst>
          </p:cNvPr>
          <p:cNvSpPr>
            <a:spLocks noGrp="1"/>
          </p:cNvSpPr>
          <p:nvPr>
            <p:ph type="sldNum" sz="quarter" idx="12"/>
          </p:nvPr>
        </p:nvSpPr>
        <p:spPr/>
        <p:txBody>
          <a:bodyPr/>
          <a:lstStyle/>
          <a:p>
            <a:fld id="{C6070333-FABE-4FD6-AEAE-4A299F022C69}" type="slidenum">
              <a:rPr lang="en-IN" smtClean="0">
                <a:solidFill>
                  <a:schemeClr val="bg1"/>
                </a:solidFill>
              </a:rPr>
              <a:t>12</a:t>
            </a:fld>
            <a:endParaRPr lang="en-IN" dirty="0">
              <a:solidFill>
                <a:schemeClr val="bg1"/>
              </a:solidFill>
            </a:endParaRPr>
          </a:p>
        </p:txBody>
      </p:sp>
    </p:spTree>
    <p:extLst>
      <p:ext uri="{BB962C8B-B14F-4D97-AF65-F5344CB8AC3E}">
        <p14:creationId xmlns:p14="http://schemas.microsoft.com/office/powerpoint/2010/main" val="28764756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2D24F2-BFD3-4912-BD80-186BED1F1303}"/>
              </a:ext>
            </a:extLst>
          </p:cNvPr>
          <p:cNvSpPr>
            <a:spLocks noGrp="1"/>
          </p:cNvSpPr>
          <p:nvPr>
            <p:ph type="title"/>
          </p:nvPr>
        </p:nvSpPr>
        <p:spPr>
          <a:xfrm>
            <a:off x="838200" y="365126"/>
            <a:ext cx="10515600" cy="682439"/>
          </a:xfrm>
        </p:spPr>
        <p:txBody>
          <a:bodyPr>
            <a:normAutofit/>
          </a:bodyPr>
          <a:lstStyle/>
          <a:p>
            <a:pPr algn="ctr"/>
            <a:r>
              <a:rPr lang="en-IN" sz="3200" dirty="0">
                <a:latin typeface="Times New Roman" panose="02020603050405020304" pitchFamily="18" charset="0"/>
                <a:cs typeface="Times New Roman" panose="02020603050405020304" pitchFamily="18" charset="0"/>
              </a:rPr>
              <a:t>Results and Discussion</a:t>
            </a:r>
          </a:p>
        </p:txBody>
      </p:sp>
      <p:sp>
        <p:nvSpPr>
          <p:cNvPr id="4" name="Rectangle 3">
            <a:extLst>
              <a:ext uri="{FF2B5EF4-FFF2-40B4-BE49-F238E27FC236}">
                <a16:creationId xmlns:a16="http://schemas.microsoft.com/office/drawing/2014/main" id="{37D37304-CB96-4D35-AD3D-7F747A23E4B3}"/>
              </a:ext>
            </a:extLst>
          </p:cNvPr>
          <p:cNvSpPr/>
          <p:nvPr/>
        </p:nvSpPr>
        <p:spPr>
          <a:xfrm>
            <a:off x="0" y="6178858"/>
            <a:ext cx="12192000" cy="679143"/>
          </a:xfrm>
          <a:prstGeom prst="rect">
            <a:avLst/>
          </a:prstGeom>
          <a:solidFill>
            <a:srgbClr val="EC73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 name="Rectangle 4">
            <a:extLst>
              <a:ext uri="{FF2B5EF4-FFF2-40B4-BE49-F238E27FC236}">
                <a16:creationId xmlns:a16="http://schemas.microsoft.com/office/drawing/2014/main" id="{422BBA13-C0F1-4E48-A0E1-36912342E413}"/>
              </a:ext>
            </a:extLst>
          </p:cNvPr>
          <p:cNvSpPr/>
          <p:nvPr/>
        </p:nvSpPr>
        <p:spPr>
          <a:xfrm>
            <a:off x="0" y="6347534"/>
            <a:ext cx="12192000" cy="510468"/>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cxnSp>
        <p:nvCxnSpPr>
          <p:cNvPr id="7" name="Straight Connector 6">
            <a:extLst>
              <a:ext uri="{FF2B5EF4-FFF2-40B4-BE49-F238E27FC236}">
                <a16:creationId xmlns:a16="http://schemas.microsoft.com/office/drawing/2014/main" id="{B8010F8F-0406-4B07-9F9D-4D96C629A727}"/>
              </a:ext>
            </a:extLst>
          </p:cNvPr>
          <p:cNvCxnSpPr>
            <a:cxnSpLocks/>
          </p:cNvCxnSpPr>
          <p:nvPr/>
        </p:nvCxnSpPr>
        <p:spPr>
          <a:xfrm>
            <a:off x="1546194" y="1127463"/>
            <a:ext cx="9099611" cy="0"/>
          </a:xfrm>
          <a:prstGeom prst="line">
            <a:avLst/>
          </a:prstGeom>
          <a:ln w="19050"/>
        </p:spPr>
        <p:style>
          <a:lnRef idx="1">
            <a:schemeClr val="accent3"/>
          </a:lnRef>
          <a:fillRef idx="0">
            <a:schemeClr val="accent3"/>
          </a:fillRef>
          <a:effectRef idx="0">
            <a:schemeClr val="accent3"/>
          </a:effectRef>
          <a:fontRef idx="minor">
            <a:schemeClr val="tx1"/>
          </a:fontRef>
        </p:style>
      </p:cxnSp>
      <mc:AlternateContent xmlns:mc="http://schemas.openxmlformats.org/markup-compatibility/2006">
        <mc:Choice xmlns:a14="http://schemas.microsoft.com/office/drawing/2010/main" Requires="a14">
          <p:sp>
            <p:nvSpPr>
              <p:cNvPr id="10" name="Text Box 2">
                <a:extLst>
                  <a:ext uri="{FF2B5EF4-FFF2-40B4-BE49-F238E27FC236}">
                    <a16:creationId xmlns:a16="http://schemas.microsoft.com/office/drawing/2014/main" id="{89436332-49E4-497A-AA37-3F27A58C8A65}"/>
                  </a:ext>
                </a:extLst>
              </p:cNvPr>
              <p:cNvSpPr txBox="1">
                <a:spLocks noChangeArrowheads="1"/>
              </p:cNvSpPr>
              <p:nvPr/>
            </p:nvSpPr>
            <p:spPr bwMode="auto">
              <a:xfrm>
                <a:off x="435007" y="5622548"/>
                <a:ext cx="5450890" cy="324384"/>
              </a:xfrm>
              <a:prstGeom prst="rect">
                <a:avLst/>
              </a:prstGeom>
              <a:solidFill>
                <a:srgbClr val="FFFFFF"/>
              </a:solidFill>
              <a:ln w="9525">
                <a:noFill/>
                <a:miter lim="800000"/>
                <a:headEnd/>
                <a:tailEnd/>
              </a:ln>
            </p:spPr>
            <p:txBody>
              <a:bodyPr rot="0" vert="horz" wrap="square" lIns="91440" tIns="45720" rIns="91440" bIns="45720" anchor="t" anchorCtr="0">
                <a:spAutoFit/>
              </a:bodyPr>
              <a:lstStyle/>
              <a:p>
                <a:pPr algn="ctr"/>
                <a:r>
                  <a:rPr lang="en-IN" sz="1400" dirty="0">
                    <a:effectLst/>
                    <a:latin typeface="Times New Roman" panose="02020603050405020304" pitchFamily="18" charset="0"/>
                    <a:ea typeface="Times New Roman" panose="02020603050405020304" pitchFamily="18" charset="0"/>
                  </a:rPr>
                  <a:t>Figure 9: Contours of particle phase fraction (</a:t>
                </a:r>
                <a14:m>
                  <m:oMath xmlns:m="http://schemas.openxmlformats.org/officeDocument/2006/math">
                    <m:sSub>
                      <m:sSubPr>
                        <m:ctrlPr>
                          <a:rPr lang="en-IN" sz="1400" i="1">
                            <a:effectLst/>
                            <a:latin typeface="Cambria Math" panose="02040503050406030204" pitchFamily="18" charset="0"/>
                          </a:rPr>
                        </m:ctrlPr>
                      </m:sSubPr>
                      <m:e>
                        <m:r>
                          <a:rPr lang="en-IN" sz="1400" i="1">
                            <a:effectLst/>
                            <a:latin typeface="Cambria Math" panose="02040503050406030204" pitchFamily="18" charset="0"/>
                            <a:ea typeface="Times New Roman" panose="02020603050405020304" pitchFamily="18" charset="0"/>
                            <a:cs typeface="Times New Roman" panose="02020603050405020304" pitchFamily="18" charset="0"/>
                          </a:rPr>
                          <m:t>𝛼</m:t>
                        </m:r>
                      </m:e>
                      <m:sub>
                        <m:r>
                          <a:rPr lang="en-IN" sz="1400" i="1">
                            <a:effectLst/>
                            <a:latin typeface="Cambria Math" panose="02040503050406030204" pitchFamily="18" charset="0"/>
                            <a:ea typeface="Times New Roman" panose="02020603050405020304" pitchFamily="18" charset="0"/>
                            <a:cs typeface="Times New Roman" panose="02020603050405020304" pitchFamily="18" charset="0"/>
                          </a:rPr>
                          <m:t>𝑝</m:t>
                        </m:r>
                      </m:sub>
                    </m:sSub>
                    <m:r>
                      <a:rPr lang="en-IN" sz="1400" i="1">
                        <a:effectLst/>
                        <a:latin typeface="Cambria Math" panose="02040503050406030204" pitchFamily="18" charset="0"/>
                        <a:ea typeface="Times New Roman" panose="02020603050405020304" pitchFamily="18" charset="0"/>
                        <a:cs typeface="Times New Roman" panose="02020603050405020304" pitchFamily="18" charset="0"/>
                      </a:rPr>
                      <m:t>)</m:t>
                    </m:r>
                  </m:oMath>
                </a14:m>
                <a:r>
                  <a:rPr lang="en-IN" sz="1400" dirty="0">
                    <a:effectLst/>
                    <a:latin typeface="Times New Roman" panose="02020603050405020304" pitchFamily="18" charset="0"/>
                    <a:ea typeface="Times New Roman" panose="02020603050405020304" pitchFamily="18" charset="0"/>
                  </a:rPr>
                  <a:t> at different timestamps  </a:t>
                </a:r>
                <a:endParaRPr lang="en-IN" sz="1200" dirty="0">
                  <a:effectLst/>
                  <a:latin typeface="Times New Roman" panose="02020603050405020304" pitchFamily="18" charset="0"/>
                  <a:ea typeface="Times New Roman" panose="02020603050405020304" pitchFamily="18" charset="0"/>
                </a:endParaRPr>
              </a:p>
            </p:txBody>
          </p:sp>
        </mc:Choice>
        <mc:Fallback>
          <p:sp>
            <p:nvSpPr>
              <p:cNvPr id="10" name="Text Box 2">
                <a:extLst>
                  <a:ext uri="{FF2B5EF4-FFF2-40B4-BE49-F238E27FC236}">
                    <a16:creationId xmlns:a16="http://schemas.microsoft.com/office/drawing/2014/main" id="{89436332-49E4-497A-AA37-3F27A58C8A65}"/>
                  </a:ext>
                </a:extLst>
              </p:cNvPr>
              <p:cNvSpPr txBox="1">
                <a:spLocks noRot="1" noChangeAspect="1" noMove="1" noResize="1" noEditPoints="1" noAdjustHandles="1" noChangeArrowheads="1" noChangeShapeType="1" noTextEdit="1"/>
              </p:cNvSpPr>
              <p:nvPr/>
            </p:nvSpPr>
            <p:spPr bwMode="auto">
              <a:xfrm>
                <a:off x="435007" y="5622548"/>
                <a:ext cx="5450890" cy="324384"/>
              </a:xfrm>
              <a:prstGeom prst="rect">
                <a:avLst/>
              </a:prstGeom>
              <a:blipFill>
                <a:blip r:embed="rId2"/>
                <a:stretch>
                  <a:fillRect t="-1852" b="-12963"/>
                </a:stretch>
              </a:blipFill>
              <a:ln w="9525">
                <a:noFill/>
                <a:miter lim="800000"/>
                <a:headEnd/>
                <a:tailEnd/>
              </a:ln>
            </p:spPr>
            <p:txBody>
              <a:bodyPr/>
              <a:lstStyle/>
              <a:p>
                <a:r>
                  <a:rPr lang="en-IN">
                    <a:noFill/>
                  </a:rPr>
                  <a:t> </a:t>
                </a:r>
              </a:p>
            </p:txBody>
          </p:sp>
        </mc:Fallback>
      </mc:AlternateContent>
      <p:sp>
        <p:nvSpPr>
          <p:cNvPr id="11" name="Text Box 2">
            <a:extLst>
              <a:ext uri="{FF2B5EF4-FFF2-40B4-BE49-F238E27FC236}">
                <a16:creationId xmlns:a16="http://schemas.microsoft.com/office/drawing/2014/main" id="{DDCB13D9-55B6-4205-958B-C3E81F875906}"/>
              </a:ext>
            </a:extLst>
          </p:cNvPr>
          <p:cNvSpPr txBox="1">
            <a:spLocks noChangeArrowheads="1"/>
          </p:cNvSpPr>
          <p:nvPr/>
        </p:nvSpPr>
        <p:spPr bwMode="auto">
          <a:xfrm>
            <a:off x="6604986" y="5588323"/>
            <a:ext cx="5024762" cy="307777"/>
          </a:xfrm>
          <a:prstGeom prst="rect">
            <a:avLst/>
          </a:prstGeom>
          <a:solidFill>
            <a:srgbClr val="FFFFFF"/>
          </a:solidFill>
          <a:ln w="9525">
            <a:noFill/>
            <a:miter lim="800000"/>
            <a:headEnd/>
            <a:tailEnd/>
          </a:ln>
        </p:spPr>
        <p:txBody>
          <a:bodyPr rot="0" vert="horz" wrap="square" lIns="91440" tIns="45720" rIns="91440" bIns="45720" anchor="t" anchorCtr="0">
            <a:spAutoFit/>
          </a:bodyPr>
          <a:lstStyle/>
          <a:p>
            <a:pPr algn="ctr"/>
            <a:r>
              <a:rPr lang="en-IN" sz="1400" dirty="0">
                <a:effectLst/>
                <a:latin typeface="Times New Roman" panose="02020603050405020304" pitchFamily="18" charset="0"/>
                <a:ea typeface="Times New Roman" panose="02020603050405020304" pitchFamily="18" charset="0"/>
              </a:rPr>
              <a:t>Figure 10: Velocity contour of Type III Microchannel at steady state  </a:t>
            </a:r>
            <a:endParaRPr lang="en-IN" sz="1200" dirty="0">
              <a:effectLst/>
              <a:latin typeface="Times New Roman" panose="02020603050405020304" pitchFamily="18" charset="0"/>
              <a:ea typeface="Times New Roman" panose="02020603050405020304" pitchFamily="18" charset="0"/>
            </a:endParaRPr>
          </a:p>
        </p:txBody>
      </p:sp>
      <p:pic>
        <p:nvPicPr>
          <p:cNvPr id="12" name="Picture 11">
            <a:extLst>
              <a:ext uri="{FF2B5EF4-FFF2-40B4-BE49-F238E27FC236}">
                <a16:creationId xmlns:a16="http://schemas.microsoft.com/office/drawing/2014/main" id="{425B36E8-71EE-47D1-80B3-BBDFEF5791A3}"/>
              </a:ext>
            </a:extLst>
          </p:cNvPr>
          <p:cNvPicPr/>
          <p:nvPr/>
        </p:nvPicPr>
        <p:blipFill rotWithShape="1">
          <a:blip r:embed="rId3">
            <a:extLst>
              <a:ext uri="{28A0092B-C50C-407E-A947-70E740481C1C}">
                <a14:useLocalDpi xmlns:a14="http://schemas.microsoft.com/office/drawing/2010/main" val="0"/>
              </a:ext>
            </a:extLst>
          </a:blip>
          <a:srcRect l="17682" t="12290" r="32063" b="20583"/>
          <a:stretch/>
        </p:blipFill>
        <p:spPr bwMode="auto">
          <a:xfrm>
            <a:off x="435007" y="1216241"/>
            <a:ext cx="5450890" cy="4309802"/>
          </a:xfrm>
          <a:prstGeom prst="rect">
            <a:avLst/>
          </a:prstGeom>
          <a:noFill/>
          <a:ln>
            <a:noFill/>
          </a:ln>
          <a:extLst>
            <a:ext uri="{53640926-AAD7-44D8-BBD7-CCE9431645EC}">
              <a14:shadowObscured xmlns:a14="http://schemas.microsoft.com/office/drawing/2010/main"/>
            </a:ext>
          </a:extLst>
        </p:spPr>
      </p:pic>
      <p:pic>
        <p:nvPicPr>
          <p:cNvPr id="13" name="Picture 12">
            <a:extLst>
              <a:ext uri="{FF2B5EF4-FFF2-40B4-BE49-F238E27FC236}">
                <a16:creationId xmlns:a16="http://schemas.microsoft.com/office/drawing/2014/main" id="{043BBB27-04E1-439B-A615-C5374E34580B}"/>
              </a:ext>
            </a:extLst>
          </p:cNvPr>
          <p:cNvPicPr>
            <a:picLocks noChangeAspect="1"/>
          </p:cNvPicPr>
          <p:nvPr/>
        </p:nvPicPr>
        <p:blipFill rotWithShape="1">
          <a:blip r:embed="rId4"/>
          <a:srcRect l="19688" r="24063"/>
          <a:stretch/>
        </p:blipFill>
        <p:spPr>
          <a:xfrm>
            <a:off x="6764783" y="1553592"/>
            <a:ext cx="4761547" cy="3862191"/>
          </a:xfrm>
          <a:prstGeom prst="rect">
            <a:avLst/>
          </a:prstGeom>
        </p:spPr>
      </p:pic>
      <p:sp>
        <p:nvSpPr>
          <p:cNvPr id="3" name="Slide Number Placeholder 2">
            <a:extLst>
              <a:ext uri="{FF2B5EF4-FFF2-40B4-BE49-F238E27FC236}">
                <a16:creationId xmlns:a16="http://schemas.microsoft.com/office/drawing/2014/main" id="{39A496A6-36E9-4A7B-A022-E4E88EEFA4B2}"/>
              </a:ext>
            </a:extLst>
          </p:cNvPr>
          <p:cNvSpPr>
            <a:spLocks noGrp="1"/>
          </p:cNvSpPr>
          <p:nvPr>
            <p:ph type="sldNum" sz="quarter" idx="12"/>
          </p:nvPr>
        </p:nvSpPr>
        <p:spPr/>
        <p:txBody>
          <a:bodyPr/>
          <a:lstStyle/>
          <a:p>
            <a:fld id="{C6070333-FABE-4FD6-AEAE-4A299F022C69}" type="slidenum">
              <a:rPr lang="en-IN" smtClean="0">
                <a:solidFill>
                  <a:schemeClr val="bg1"/>
                </a:solidFill>
              </a:rPr>
              <a:t>13</a:t>
            </a:fld>
            <a:endParaRPr lang="en-IN" dirty="0">
              <a:solidFill>
                <a:schemeClr val="bg1"/>
              </a:solidFill>
            </a:endParaRPr>
          </a:p>
        </p:txBody>
      </p:sp>
    </p:spTree>
    <p:extLst>
      <p:ext uri="{BB962C8B-B14F-4D97-AF65-F5344CB8AC3E}">
        <p14:creationId xmlns:p14="http://schemas.microsoft.com/office/powerpoint/2010/main" val="20727704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2D24F2-BFD3-4912-BD80-186BED1F1303}"/>
              </a:ext>
            </a:extLst>
          </p:cNvPr>
          <p:cNvSpPr>
            <a:spLocks noGrp="1"/>
          </p:cNvSpPr>
          <p:nvPr>
            <p:ph type="title"/>
          </p:nvPr>
        </p:nvSpPr>
        <p:spPr>
          <a:xfrm>
            <a:off x="838200" y="365126"/>
            <a:ext cx="10515600" cy="682439"/>
          </a:xfrm>
        </p:spPr>
        <p:txBody>
          <a:bodyPr>
            <a:normAutofit/>
          </a:bodyPr>
          <a:lstStyle/>
          <a:p>
            <a:pPr algn="ctr"/>
            <a:r>
              <a:rPr lang="en-IN" sz="3200" dirty="0">
                <a:latin typeface="Times New Roman" panose="02020603050405020304" pitchFamily="18" charset="0"/>
                <a:cs typeface="Times New Roman" panose="02020603050405020304" pitchFamily="18" charset="0"/>
              </a:rPr>
              <a:t>Flow Ratio and Minimum Radius Comparison</a:t>
            </a:r>
          </a:p>
        </p:txBody>
      </p:sp>
      <p:sp>
        <p:nvSpPr>
          <p:cNvPr id="4" name="Rectangle 3">
            <a:extLst>
              <a:ext uri="{FF2B5EF4-FFF2-40B4-BE49-F238E27FC236}">
                <a16:creationId xmlns:a16="http://schemas.microsoft.com/office/drawing/2014/main" id="{37D37304-CB96-4D35-AD3D-7F747A23E4B3}"/>
              </a:ext>
            </a:extLst>
          </p:cNvPr>
          <p:cNvSpPr/>
          <p:nvPr/>
        </p:nvSpPr>
        <p:spPr>
          <a:xfrm>
            <a:off x="0" y="6178858"/>
            <a:ext cx="12192000" cy="679143"/>
          </a:xfrm>
          <a:prstGeom prst="rect">
            <a:avLst/>
          </a:prstGeom>
          <a:solidFill>
            <a:srgbClr val="EC73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 name="Rectangle 4">
            <a:extLst>
              <a:ext uri="{FF2B5EF4-FFF2-40B4-BE49-F238E27FC236}">
                <a16:creationId xmlns:a16="http://schemas.microsoft.com/office/drawing/2014/main" id="{422BBA13-C0F1-4E48-A0E1-36912342E413}"/>
              </a:ext>
            </a:extLst>
          </p:cNvPr>
          <p:cNvSpPr/>
          <p:nvPr/>
        </p:nvSpPr>
        <p:spPr>
          <a:xfrm>
            <a:off x="0" y="6347534"/>
            <a:ext cx="12192000" cy="510468"/>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cxnSp>
        <p:nvCxnSpPr>
          <p:cNvPr id="7" name="Straight Connector 6">
            <a:extLst>
              <a:ext uri="{FF2B5EF4-FFF2-40B4-BE49-F238E27FC236}">
                <a16:creationId xmlns:a16="http://schemas.microsoft.com/office/drawing/2014/main" id="{B8010F8F-0406-4B07-9F9D-4D96C629A727}"/>
              </a:ext>
            </a:extLst>
          </p:cNvPr>
          <p:cNvCxnSpPr>
            <a:cxnSpLocks/>
          </p:cNvCxnSpPr>
          <p:nvPr/>
        </p:nvCxnSpPr>
        <p:spPr>
          <a:xfrm>
            <a:off x="1546194" y="1127463"/>
            <a:ext cx="9099611" cy="0"/>
          </a:xfrm>
          <a:prstGeom prst="line">
            <a:avLst/>
          </a:prstGeom>
          <a:ln w="19050"/>
        </p:spPr>
        <p:style>
          <a:lnRef idx="1">
            <a:schemeClr val="accent3"/>
          </a:lnRef>
          <a:fillRef idx="0">
            <a:schemeClr val="accent3"/>
          </a:fillRef>
          <a:effectRef idx="0">
            <a:schemeClr val="accent3"/>
          </a:effectRef>
          <a:fontRef idx="minor">
            <a:schemeClr val="tx1"/>
          </a:fontRef>
        </p:style>
      </p:cxnSp>
      <p:pic>
        <p:nvPicPr>
          <p:cNvPr id="8" name="Picture 7">
            <a:extLst>
              <a:ext uri="{FF2B5EF4-FFF2-40B4-BE49-F238E27FC236}">
                <a16:creationId xmlns:a16="http://schemas.microsoft.com/office/drawing/2014/main" id="{62DF8DD3-BE35-4DBA-95ED-CBF243644990}"/>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372876" y="1287258"/>
            <a:ext cx="5171983" cy="4150007"/>
          </a:xfrm>
          <a:prstGeom prst="rect">
            <a:avLst/>
          </a:prstGeom>
          <a:noFill/>
        </p:spPr>
      </p:pic>
      <p:pic>
        <p:nvPicPr>
          <p:cNvPr id="9" name="Picture 8">
            <a:extLst>
              <a:ext uri="{FF2B5EF4-FFF2-40B4-BE49-F238E27FC236}">
                <a16:creationId xmlns:a16="http://schemas.microsoft.com/office/drawing/2014/main" id="{4FF274EF-E208-4621-811F-A03334E3F0A9}"/>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6095999" y="1287260"/>
            <a:ext cx="5783801" cy="4150005"/>
          </a:xfrm>
          <a:prstGeom prst="rect">
            <a:avLst/>
          </a:prstGeom>
          <a:noFill/>
        </p:spPr>
      </p:pic>
      <p:sp>
        <p:nvSpPr>
          <p:cNvPr id="10" name="Text Box 2">
            <a:extLst>
              <a:ext uri="{FF2B5EF4-FFF2-40B4-BE49-F238E27FC236}">
                <a16:creationId xmlns:a16="http://schemas.microsoft.com/office/drawing/2014/main" id="{89436332-49E4-497A-AA37-3F27A58C8A65}"/>
              </a:ext>
            </a:extLst>
          </p:cNvPr>
          <p:cNvSpPr txBox="1">
            <a:spLocks noChangeArrowheads="1"/>
          </p:cNvSpPr>
          <p:nvPr/>
        </p:nvSpPr>
        <p:spPr bwMode="auto">
          <a:xfrm>
            <a:off x="1290087" y="5605941"/>
            <a:ext cx="3337560" cy="307777"/>
          </a:xfrm>
          <a:prstGeom prst="rect">
            <a:avLst/>
          </a:prstGeom>
          <a:solidFill>
            <a:srgbClr val="FFFFFF"/>
          </a:solidFill>
          <a:ln w="9525">
            <a:noFill/>
            <a:miter lim="800000"/>
            <a:headEnd/>
            <a:tailEnd/>
          </a:ln>
        </p:spPr>
        <p:txBody>
          <a:bodyPr rot="0" vert="horz" wrap="square" lIns="91440" tIns="45720" rIns="91440" bIns="45720" anchor="t" anchorCtr="0">
            <a:spAutoFit/>
          </a:bodyPr>
          <a:lstStyle/>
          <a:p>
            <a:pPr algn="ctr"/>
            <a:r>
              <a:rPr lang="en-IN" sz="1400" dirty="0">
                <a:effectLst/>
                <a:latin typeface="Times New Roman" panose="02020603050405020304" pitchFamily="18" charset="0"/>
                <a:ea typeface="Times New Roman" panose="02020603050405020304" pitchFamily="18" charset="0"/>
              </a:rPr>
              <a:t>Figure 11: Flow ratio comparison  </a:t>
            </a:r>
            <a:endParaRPr lang="en-IN" sz="1200" dirty="0">
              <a:effectLst/>
              <a:latin typeface="Times New Roman" panose="02020603050405020304" pitchFamily="18" charset="0"/>
              <a:ea typeface="Times New Roman" panose="02020603050405020304" pitchFamily="18" charset="0"/>
            </a:endParaRPr>
          </a:p>
        </p:txBody>
      </p:sp>
      <p:sp>
        <p:nvSpPr>
          <p:cNvPr id="11" name="Text Box 2">
            <a:extLst>
              <a:ext uri="{FF2B5EF4-FFF2-40B4-BE49-F238E27FC236}">
                <a16:creationId xmlns:a16="http://schemas.microsoft.com/office/drawing/2014/main" id="{DDCB13D9-55B6-4205-958B-C3E81F875906}"/>
              </a:ext>
            </a:extLst>
          </p:cNvPr>
          <p:cNvSpPr txBox="1">
            <a:spLocks noChangeArrowheads="1"/>
          </p:cNvSpPr>
          <p:nvPr/>
        </p:nvSpPr>
        <p:spPr bwMode="auto">
          <a:xfrm>
            <a:off x="7357219" y="5588323"/>
            <a:ext cx="3261360" cy="307777"/>
          </a:xfrm>
          <a:prstGeom prst="rect">
            <a:avLst/>
          </a:prstGeom>
          <a:solidFill>
            <a:srgbClr val="FFFFFF"/>
          </a:solidFill>
          <a:ln w="9525">
            <a:noFill/>
            <a:miter lim="800000"/>
            <a:headEnd/>
            <a:tailEnd/>
          </a:ln>
        </p:spPr>
        <p:txBody>
          <a:bodyPr rot="0" vert="horz" wrap="square" lIns="91440" tIns="45720" rIns="91440" bIns="45720" anchor="t" anchorCtr="0">
            <a:spAutoFit/>
          </a:bodyPr>
          <a:lstStyle/>
          <a:p>
            <a:pPr algn="ctr"/>
            <a:r>
              <a:rPr lang="en-IN" sz="1400" dirty="0">
                <a:effectLst/>
                <a:latin typeface="Times New Roman" panose="02020603050405020304" pitchFamily="18" charset="0"/>
                <a:ea typeface="Times New Roman" panose="02020603050405020304" pitchFamily="18" charset="0"/>
              </a:rPr>
              <a:t>Figure </a:t>
            </a:r>
            <a:r>
              <a:rPr lang="en-IN" sz="1400" dirty="0">
                <a:latin typeface="Times New Roman" panose="02020603050405020304" pitchFamily="18" charset="0"/>
                <a:ea typeface="Times New Roman" panose="02020603050405020304" pitchFamily="18" charset="0"/>
              </a:rPr>
              <a:t>12</a:t>
            </a:r>
            <a:r>
              <a:rPr lang="en-IN" sz="1400" dirty="0">
                <a:effectLst/>
                <a:latin typeface="Times New Roman" panose="02020603050405020304" pitchFamily="18" charset="0"/>
                <a:ea typeface="Times New Roman" panose="02020603050405020304" pitchFamily="18" charset="0"/>
              </a:rPr>
              <a:t>: Minimum Radius comparison </a:t>
            </a:r>
            <a:endParaRPr lang="en-IN" sz="1200" dirty="0">
              <a:effectLst/>
              <a:latin typeface="Times New Roman" panose="02020603050405020304" pitchFamily="18" charset="0"/>
              <a:ea typeface="Times New Roman" panose="02020603050405020304" pitchFamily="18" charset="0"/>
            </a:endParaRPr>
          </a:p>
        </p:txBody>
      </p:sp>
      <p:sp>
        <p:nvSpPr>
          <p:cNvPr id="6" name="Slide Number Placeholder 5">
            <a:extLst>
              <a:ext uri="{FF2B5EF4-FFF2-40B4-BE49-F238E27FC236}">
                <a16:creationId xmlns:a16="http://schemas.microsoft.com/office/drawing/2014/main" id="{2F11E011-22F3-47CC-A692-E74D5C0E506C}"/>
              </a:ext>
            </a:extLst>
          </p:cNvPr>
          <p:cNvSpPr>
            <a:spLocks noGrp="1"/>
          </p:cNvSpPr>
          <p:nvPr>
            <p:ph type="sldNum" sz="quarter" idx="12"/>
          </p:nvPr>
        </p:nvSpPr>
        <p:spPr/>
        <p:txBody>
          <a:bodyPr/>
          <a:lstStyle/>
          <a:p>
            <a:fld id="{C6070333-FABE-4FD6-AEAE-4A299F022C69}" type="slidenum">
              <a:rPr lang="en-IN" smtClean="0">
                <a:solidFill>
                  <a:schemeClr val="bg1"/>
                </a:solidFill>
              </a:rPr>
              <a:t>14</a:t>
            </a:fld>
            <a:endParaRPr lang="en-IN" dirty="0">
              <a:solidFill>
                <a:schemeClr val="bg1"/>
              </a:solidFill>
            </a:endParaRPr>
          </a:p>
        </p:txBody>
      </p:sp>
    </p:spTree>
    <p:extLst>
      <p:ext uri="{BB962C8B-B14F-4D97-AF65-F5344CB8AC3E}">
        <p14:creationId xmlns:p14="http://schemas.microsoft.com/office/powerpoint/2010/main" val="19473507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2D24F2-BFD3-4912-BD80-186BED1F1303}"/>
              </a:ext>
            </a:extLst>
          </p:cNvPr>
          <p:cNvSpPr>
            <a:spLocks noGrp="1"/>
          </p:cNvSpPr>
          <p:nvPr>
            <p:ph type="title"/>
          </p:nvPr>
        </p:nvSpPr>
        <p:spPr>
          <a:xfrm>
            <a:off x="838200" y="365126"/>
            <a:ext cx="10515600" cy="682439"/>
          </a:xfrm>
        </p:spPr>
        <p:txBody>
          <a:bodyPr>
            <a:normAutofit/>
          </a:bodyPr>
          <a:lstStyle/>
          <a:p>
            <a:pPr algn="ctr"/>
            <a:r>
              <a:rPr lang="en-IN" sz="3600" dirty="0">
                <a:latin typeface="Times New Roman" panose="02020603050405020304" pitchFamily="18" charset="0"/>
                <a:cs typeface="Times New Roman" panose="02020603050405020304" pitchFamily="18" charset="0"/>
              </a:rPr>
              <a:t>Inferences (Single-Phase study)</a:t>
            </a:r>
          </a:p>
        </p:txBody>
      </p:sp>
      <p:sp>
        <p:nvSpPr>
          <p:cNvPr id="3" name="Content Placeholder 2">
            <a:extLst>
              <a:ext uri="{FF2B5EF4-FFF2-40B4-BE49-F238E27FC236}">
                <a16:creationId xmlns:a16="http://schemas.microsoft.com/office/drawing/2014/main" id="{AF3393BD-8FD8-463B-8410-8E972A297CDC}"/>
              </a:ext>
            </a:extLst>
          </p:cNvPr>
          <p:cNvSpPr>
            <a:spLocks noGrp="1"/>
          </p:cNvSpPr>
          <p:nvPr>
            <p:ph idx="1"/>
          </p:nvPr>
        </p:nvSpPr>
        <p:spPr>
          <a:xfrm>
            <a:off x="838200" y="1296140"/>
            <a:ext cx="10515600" cy="4776187"/>
          </a:xfrm>
        </p:spPr>
        <p:txBody>
          <a:bodyPr>
            <a:normAutofit lnSpcReduction="10000"/>
          </a:bodyPr>
          <a:lstStyle/>
          <a:p>
            <a:pPr marL="342900" marR="0" lvl="0" indent="-342900" algn="l" defTabSz="914400" rtl="0" eaLnBrk="1" fontAlgn="auto" latinLnBrk="0" hangingPunct="1">
              <a:lnSpc>
                <a:spcPct val="150000"/>
              </a:lnSpc>
              <a:spcBef>
                <a:spcPts val="0"/>
              </a:spcBef>
              <a:spcAft>
                <a:spcPts val="0"/>
              </a:spcAft>
              <a:buClr>
                <a:srgbClr val="000000"/>
              </a:buClr>
              <a:buSzTx/>
              <a:buFont typeface="+mj-lt"/>
              <a:buAutoNum type="arabicPeriod"/>
              <a:tabLst/>
              <a:defRPr/>
            </a:pPr>
            <a:r>
              <a:rPr kumimoji="0" lang="en-IN" sz="1800" b="0" i="0" u="none" strike="noStrike" kern="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Arial"/>
                <a:sym typeface="Arial"/>
              </a:rPr>
              <a:t>Values of flow rate ratio and minimum radius obtained indicate that the results are in well agreement with those obtained in [4].</a:t>
            </a:r>
          </a:p>
          <a:p>
            <a:pPr marL="342900" marR="0" lvl="0" indent="-342900" algn="l" defTabSz="914400" rtl="0" eaLnBrk="1" fontAlgn="auto" latinLnBrk="0" hangingPunct="1">
              <a:lnSpc>
                <a:spcPct val="150000"/>
              </a:lnSpc>
              <a:spcBef>
                <a:spcPts val="0"/>
              </a:spcBef>
              <a:spcAft>
                <a:spcPts val="0"/>
              </a:spcAft>
              <a:buClr>
                <a:srgbClr val="000000"/>
              </a:buClr>
              <a:buSzTx/>
              <a:buFont typeface="+mj-lt"/>
              <a:buAutoNum type="arabicPeriod"/>
              <a:tabLst/>
              <a:defRPr/>
            </a:pPr>
            <a:endParaRPr kumimoji="0" lang="en-IN" sz="1800" b="0" i="0" u="none" strike="noStrike" kern="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Arial"/>
              <a:sym typeface="Arial"/>
            </a:endParaRPr>
          </a:p>
          <a:p>
            <a:pPr marL="342900" marR="0" lvl="0" indent="-342900" algn="l" defTabSz="914400" rtl="0" eaLnBrk="1" fontAlgn="auto" latinLnBrk="0" hangingPunct="1">
              <a:lnSpc>
                <a:spcPct val="150000"/>
              </a:lnSpc>
              <a:spcBef>
                <a:spcPts val="0"/>
              </a:spcBef>
              <a:spcAft>
                <a:spcPts val="0"/>
              </a:spcAft>
              <a:buClr>
                <a:srgbClr val="000000"/>
              </a:buClr>
              <a:buSzTx/>
              <a:buFont typeface="+mj-lt"/>
              <a:buAutoNum type="arabicPeriod"/>
              <a:tabLst/>
              <a:defRPr/>
            </a:pPr>
            <a:r>
              <a:rPr kumimoji="0" lang="en-IN" sz="1800" b="0" i="0" u="none" strike="noStrike" kern="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Arial"/>
                <a:sym typeface="Arial"/>
              </a:rPr>
              <a:t>The slight deviation in the results is possibly due to the difference in mesh sizes/elements between computational domains of [4] and the ones used for this study (450k elements vs 500k elements).</a:t>
            </a:r>
          </a:p>
          <a:p>
            <a:pPr marL="342900" marR="0" lvl="0" indent="-342900" algn="l" defTabSz="914400" rtl="0" eaLnBrk="1" fontAlgn="auto" latinLnBrk="0" hangingPunct="1">
              <a:lnSpc>
                <a:spcPct val="150000"/>
              </a:lnSpc>
              <a:spcBef>
                <a:spcPts val="0"/>
              </a:spcBef>
              <a:spcAft>
                <a:spcPts val="0"/>
              </a:spcAft>
              <a:buClr>
                <a:srgbClr val="000000"/>
              </a:buClr>
              <a:buSzTx/>
              <a:buFont typeface="+mj-lt"/>
              <a:buAutoNum type="arabicPeriod"/>
              <a:tabLst/>
              <a:defRPr/>
            </a:pPr>
            <a:endParaRPr kumimoji="0" lang="en-IN" sz="1800" b="0" i="0" u="none" strike="noStrike" kern="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Arial"/>
              <a:sym typeface="Arial"/>
            </a:endParaRPr>
          </a:p>
          <a:p>
            <a:pPr marL="342900" marR="0" lvl="0" indent="-342900" algn="l" defTabSz="914400" rtl="0" eaLnBrk="1" fontAlgn="auto" latinLnBrk="0" hangingPunct="1">
              <a:lnSpc>
                <a:spcPct val="150000"/>
              </a:lnSpc>
              <a:spcBef>
                <a:spcPts val="0"/>
              </a:spcBef>
              <a:spcAft>
                <a:spcPts val="0"/>
              </a:spcAft>
              <a:buClr>
                <a:srgbClr val="000000"/>
              </a:buClr>
              <a:buSzTx/>
              <a:buFont typeface="+mj-lt"/>
              <a:buAutoNum type="arabicPeriod"/>
              <a:tabLst/>
              <a:defRPr/>
            </a:pPr>
            <a:r>
              <a:rPr kumimoji="0" lang="en-IN" sz="1800" b="0" i="0" u="none" strike="noStrike" kern="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Arial"/>
                <a:sym typeface="Arial"/>
              </a:rPr>
              <a:t>The increase in flow ratio from Type I to Type II microchannel is an indication that the centrifugal effect due to the bent design aids in elevating the quantity of plasma that is being extracted from the side channel. </a:t>
            </a:r>
          </a:p>
          <a:p>
            <a:pPr marL="342900" marR="0" lvl="0" indent="-342900" algn="l" defTabSz="914400" rtl="0" eaLnBrk="1" fontAlgn="auto" latinLnBrk="0" hangingPunct="1">
              <a:lnSpc>
                <a:spcPct val="150000"/>
              </a:lnSpc>
              <a:spcBef>
                <a:spcPts val="0"/>
              </a:spcBef>
              <a:spcAft>
                <a:spcPts val="0"/>
              </a:spcAft>
              <a:buClr>
                <a:srgbClr val="000000"/>
              </a:buClr>
              <a:buSzTx/>
              <a:buFont typeface="+mj-lt"/>
              <a:buAutoNum type="arabicPeriod"/>
              <a:tabLst/>
              <a:defRPr/>
            </a:pPr>
            <a:endParaRPr kumimoji="0" lang="en-IN" sz="1800" b="0" i="0" u="none" strike="noStrike" kern="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Arial"/>
              <a:sym typeface="Arial"/>
            </a:endParaRPr>
          </a:p>
          <a:p>
            <a:pPr marL="342900" marR="0" lvl="0" indent="-342900" algn="l" defTabSz="914400" rtl="0" eaLnBrk="1" fontAlgn="auto" latinLnBrk="0" hangingPunct="1">
              <a:lnSpc>
                <a:spcPct val="150000"/>
              </a:lnSpc>
              <a:spcBef>
                <a:spcPts val="0"/>
              </a:spcBef>
              <a:spcAft>
                <a:spcPts val="0"/>
              </a:spcAft>
              <a:buClr>
                <a:srgbClr val="000000"/>
              </a:buClr>
              <a:buSzTx/>
              <a:buFont typeface="+mj-lt"/>
              <a:buAutoNum type="arabicPeriod"/>
              <a:tabLst/>
              <a:defRPr/>
            </a:pPr>
            <a:r>
              <a:rPr kumimoji="0" lang="en-IN" sz="1800" b="0" i="0" u="none" strike="noStrike" kern="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Arial"/>
                <a:sym typeface="Arial"/>
              </a:rPr>
              <a:t>We can conclude from the results that the novel Type III design has the best flow rate ratio among others because of the combination of bent and converging inlet which aids is extraction of an increased amount of plasma from the side channel.</a:t>
            </a:r>
          </a:p>
          <a:p>
            <a:pPr marL="0" indent="0">
              <a:buNone/>
            </a:pPr>
            <a:endParaRPr lang="en-IN" sz="2000" dirty="0">
              <a:latin typeface="Times New Roman" panose="02020603050405020304" pitchFamily="18" charset="0"/>
              <a:cs typeface="Times New Roman" panose="02020603050405020304" pitchFamily="18" charset="0"/>
            </a:endParaRPr>
          </a:p>
        </p:txBody>
      </p:sp>
      <p:sp>
        <p:nvSpPr>
          <p:cNvPr id="4" name="Rectangle 3">
            <a:extLst>
              <a:ext uri="{FF2B5EF4-FFF2-40B4-BE49-F238E27FC236}">
                <a16:creationId xmlns:a16="http://schemas.microsoft.com/office/drawing/2014/main" id="{37D37304-CB96-4D35-AD3D-7F747A23E4B3}"/>
              </a:ext>
            </a:extLst>
          </p:cNvPr>
          <p:cNvSpPr/>
          <p:nvPr/>
        </p:nvSpPr>
        <p:spPr>
          <a:xfrm>
            <a:off x="0" y="6178858"/>
            <a:ext cx="12192000" cy="679143"/>
          </a:xfrm>
          <a:prstGeom prst="rect">
            <a:avLst/>
          </a:prstGeom>
          <a:solidFill>
            <a:srgbClr val="EC73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 name="Rectangle 4">
            <a:extLst>
              <a:ext uri="{FF2B5EF4-FFF2-40B4-BE49-F238E27FC236}">
                <a16:creationId xmlns:a16="http://schemas.microsoft.com/office/drawing/2014/main" id="{422BBA13-C0F1-4E48-A0E1-36912342E413}"/>
              </a:ext>
            </a:extLst>
          </p:cNvPr>
          <p:cNvSpPr/>
          <p:nvPr/>
        </p:nvSpPr>
        <p:spPr>
          <a:xfrm>
            <a:off x="0" y="6347534"/>
            <a:ext cx="12192000" cy="510468"/>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cxnSp>
        <p:nvCxnSpPr>
          <p:cNvPr id="7" name="Straight Connector 6">
            <a:extLst>
              <a:ext uri="{FF2B5EF4-FFF2-40B4-BE49-F238E27FC236}">
                <a16:creationId xmlns:a16="http://schemas.microsoft.com/office/drawing/2014/main" id="{B8010F8F-0406-4B07-9F9D-4D96C629A727}"/>
              </a:ext>
            </a:extLst>
          </p:cNvPr>
          <p:cNvCxnSpPr>
            <a:cxnSpLocks/>
          </p:cNvCxnSpPr>
          <p:nvPr/>
        </p:nvCxnSpPr>
        <p:spPr>
          <a:xfrm>
            <a:off x="1546194" y="1127463"/>
            <a:ext cx="9099611" cy="0"/>
          </a:xfrm>
          <a:prstGeom prst="line">
            <a:avLst/>
          </a:prstGeom>
          <a:ln w="19050"/>
        </p:spPr>
        <p:style>
          <a:lnRef idx="1">
            <a:schemeClr val="accent3"/>
          </a:lnRef>
          <a:fillRef idx="0">
            <a:schemeClr val="accent3"/>
          </a:fillRef>
          <a:effectRef idx="0">
            <a:schemeClr val="accent3"/>
          </a:effectRef>
          <a:fontRef idx="minor">
            <a:schemeClr val="tx1"/>
          </a:fontRef>
        </p:style>
      </p:cxnSp>
      <p:sp>
        <p:nvSpPr>
          <p:cNvPr id="6" name="Slide Number Placeholder 5">
            <a:extLst>
              <a:ext uri="{FF2B5EF4-FFF2-40B4-BE49-F238E27FC236}">
                <a16:creationId xmlns:a16="http://schemas.microsoft.com/office/drawing/2014/main" id="{88613959-0C6F-485C-8E9D-E3F0C28E7C0C}"/>
              </a:ext>
            </a:extLst>
          </p:cNvPr>
          <p:cNvSpPr>
            <a:spLocks noGrp="1"/>
          </p:cNvSpPr>
          <p:nvPr>
            <p:ph type="sldNum" sz="quarter" idx="12"/>
          </p:nvPr>
        </p:nvSpPr>
        <p:spPr/>
        <p:txBody>
          <a:bodyPr/>
          <a:lstStyle/>
          <a:p>
            <a:fld id="{C6070333-FABE-4FD6-AEAE-4A299F022C69}" type="slidenum">
              <a:rPr lang="en-IN" smtClean="0">
                <a:solidFill>
                  <a:schemeClr val="bg1"/>
                </a:solidFill>
              </a:rPr>
              <a:t>15</a:t>
            </a:fld>
            <a:endParaRPr lang="en-IN" dirty="0">
              <a:solidFill>
                <a:schemeClr val="bg1"/>
              </a:solidFill>
            </a:endParaRPr>
          </a:p>
        </p:txBody>
      </p:sp>
    </p:spTree>
    <p:extLst>
      <p:ext uri="{BB962C8B-B14F-4D97-AF65-F5344CB8AC3E}">
        <p14:creationId xmlns:p14="http://schemas.microsoft.com/office/powerpoint/2010/main" val="21274722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Title 1">
                <a:extLst>
                  <a:ext uri="{FF2B5EF4-FFF2-40B4-BE49-F238E27FC236}">
                    <a16:creationId xmlns:a16="http://schemas.microsoft.com/office/drawing/2014/main" id="{612D24F2-BFD3-4912-BD80-186BED1F1303}"/>
                  </a:ext>
                </a:extLst>
              </p:cNvPr>
              <p:cNvSpPr>
                <a:spLocks noGrp="1"/>
              </p:cNvSpPr>
              <p:nvPr>
                <p:ph type="title"/>
              </p:nvPr>
            </p:nvSpPr>
            <p:spPr>
              <a:xfrm>
                <a:off x="838200" y="365126"/>
                <a:ext cx="10515600" cy="682439"/>
              </a:xfrm>
            </p:spPr>
            <p:txBody>
              <a:bodyPr>
                <a:normAutofit/>
              </a:bodyPr>
              <a:lstStyle/>
              <a:p>
                <a:pPr algn="ctr"/>
                <a:r>
                  <a:rPr lang="en-IN" sz="3200" dirty="0">
                    <a:latin typeface="Times New Roman" panose="02020603050405020304" pitchFamily="18" charset="0"/>
                    <a:cs typeface="Times New Roman" panose="02020603050405020304" pitchFamily="18" charset="0"/>
                  </a:rPr>
                  <a:t>Mean Eulerian Velocity Distribution (</a:t>
                </a:r>
                <a14:m>
                  <m:oMath xmlns:m="http://schemas.openxmlformats.org/officeDocument/2006/math">
                    <m:sSub>
                      <m:sSubPr>
                        <m:ctrlPr>
                          <a:rPr lang="en-IN" sz="3200" i="1" smtClean="0">
                            <a:solidFill>
                              <a:schemeClr val="tx1"/>
                            </a:solidFill>
                            <a:effectLst/>
                            <a:latin typeface="Cambria Math" panose="02040503050406030204" pitchFamily="18" charset="0"/>
                            <a:ea typeface="Times New Roman" panose="02020603050405020304" pitchFamily="18" charset="0"/>
                          </a:rPr>
                        </m:ctrlPr>
                      </m:sSubPr>
                      <m:e>
                        <m:r>
                          <a:rPr lang="en-IN" sz="3200" b="1" i="1">
                            <a:solidFill>
                              <a:schemeClr val="tx1"/>
                            </a:solidFill>
                            <a:effectLst/>
                            <a:latin typeface="Cambria Math" panose="02040503050406030204" pitchFamily="18" charset="0"/>
                            <a:ea typeface="Times New Roman" panose="02020603050405020304" pitchFamily="18" charset="0"/>
                          </a:rPr>
                          <m:t>𝐔</m:t>
                        </m:r>
                      </m:e>
                      <m:sub>
                        <m:r>
                          <a:rPr lang="en-IN" sz="3200" i="1">
                            <a:solidFill>
                              <a:schemeClr val="tx1"/>
                            </a:solidFill>
                            <a:effectLst/>
                            <a:latin typeface="Cambria Math" panose="02040503050406030204" pitchFamily="18" charset="0"/>
                            <a:ea typeface="Times New Roman" panose="02020603050405020304" pitchFamily="18" charset="0"/>
                          </a:rPr>
                          <m:t>𝑔</m:t>
                        </m:r>
                      </m:sub>
                    </m:sSub>
                  </m:oMath>
                </a14:m>
                <a:r>
                  <a:rPr lang="en-IN" sz="3200" dirty="0">
                    <a:latin typeface="Times New Roman" panose="02020603050405020304" pitchFamily="18" charset="0"/>
                    <a:cs typeface="Times New Roman" panose="02020603050405020304" pitchFamily="18" charset="0"/>
                  </a:rPr>
                  <a:t> = 2.19m/s)</a:t>
                </a:r>
              </a:p>
            </p:txBody>
          </p:sp>
        </mc:Choice>
        <mc:Fallback>
          <p:sp>
            <p:nvSpPr>
              <p:cNvPr id="2" name="Title 1">
                <a:extLst>
                  <a:ext uri="{FF2B5EF4-FFF2-40B4-BE49-F238E27FC236}">
                    <a16:creationId xmlns:a16="http://schemas.microsoft.com/office/drawing/2014/main" id="{612D24F2-BFD3-4912-BD80-186BED1F1303}"/>
                  </a:ext>
                </a:extLst>
              </p:cNvPr>
              <p:cNvSpPr>
                <a:spLocks noGrp="1" noRot="1" noChangeAspect="1" noMove="1" noResize="1" noEditPoints="1" noAdjustHandles="1" noChangeArrowheads="1" noChangeShapeType="1" noTextEdit="1"/>
              </p:cNvSpPr>
              <p:nvPr>
                <p:ph type="title"/>
              </p:nvPr>
            </p:nvSpPr>
            <p:spPr>
              <a:xfrm>
                <a:off x="838200" y="365126"/>
                <a:ext cx="10515600" cy="682439"/>
              </a:xfrm>
              <a:blipFill>
                <a:blip r:embed="rId2"/>
                <a:stretch>
                  <a:fillRect t="-11607" b="-14286"/>
                </a:stretch>
              </a:blipFill>
            </p:spPr>
            <p:txBody>
              <a:bodyPr/>
              <a:lstStyle/>
              <a:p>
                <a:r>
                  <a:rPr lang="en-IN">
                    <a:noFill/>
                  </a:rPr>
                  <a:t> </a:t>
                </a:r>
              </a:p>
            </p:txBody>
          </p:sp>
        </mc:Fallback>
      </mc:AlternateContent>
      <p:sp>
        <p:nvSpPr>
          <p:cNvPr id="4" name="Rectangle 3">
            <a:extLst>
              <a:ext uri="{FF2B5EF4-FFF2-40B4-BE49-F238E27FC236}">
                <a16:creationId xmlns:a16="http://schemas.microsoft.com/office/drawing/2014/main" id="{37D37304-CB96-4D35-AD3D-7F747A23E4B3}"/>
              </a:ext>
            </a:extLst>
          </p:cNvPr>
          <p:cNvSpPr/>
          <p:nvPr/>
        </p:nvSpPr>
        <p:spPr>
          <a:xfrm>
            <a:off x="0" y="6178858"/>
            <a:ext cx="12192000" cy="679143"/>
          </a:xfrm>
          <a:prstGeom prst="rect">
            <a:avLst/>
          </a:prstGeom>
          <a:solidFill>
            <a:srgbClr val="EC73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 name="Rectangle 4">
            <a:extLst>
              <a:ext uri="{FF2B5EF4-FFF2-40B4-BE49-F238E27FC236}">
                <a16:creationId xmlns:a16="http://schemas.microsoft.com/office/drawing/2014/main" id="{422BBA13-C0F1-4E48-A0E1-36912342E413}"/>
              </a:ext>
            </a:extLst>
          </p:cNvPr>
          <p:cNvSpPr/>
          <p:nvPr/>
        </p:nvSpPr>
        <p:spPr>
          <a:xfrm>
            <a:off x="0" y="6347534"/>
            <a:ext cx="12192000" cy="510468"/>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cxnSp>
        <p:nvCxnSpPr>
          <p:cNvPr id="7" name="Straight Connector 6">
            <a:extLst>
              <a:ext uri="{FF2B5EF4-FFF2-40B4-BE49-F238E27FC236}">
                <a16:creationId xmlns:a16="http://schemas.microsoft.com/office/drawing/2014/main" id="{B8010F8F-0406-4B07-9F9D-4D96C629A727}"/>
              </a:ext>
            </a:extLst>
          </p:cNvPr>
          <p:cNvCxnSpPr>
            <a:cxnSpLocks/>
          </p:cNvCxnSpPr>
          <p:nvPr/>
        </p:nvCxnSpPr>
        <p:spPr>
          <a:xfrm>
            <a:off x="1546194" y="1127463"/>
            <a:ext cx="9099611" cy="0"/>
          </a:xfrm>
          <a:prstGeom prst="line">
            <a:avLst/>
          </a:prstGeom>
          <a:ln w="19050"/>
        </p:spPr>
        <p:style>
          <a:lnRef idx="1">
            <a:schemeClr val="accent3"/>
          </a:lnRef>
          <a:fillRef idx="0">
            <a:schemeClr val="accent3"/>
          </a:fillRef>
          <a:effectRef idx="0">
            <a:schemeClr val="accent3"/>
          </a:effectRef>
          <a:fontRef idx="minor">
            <a:schemeClr val="tx1"/>
          </a:fontRef>
        </p:style>
      </p:cxnSp>
      <p:pic>
        <p:nvPicPr>
          <p:cNvPr id="10" name="Picture 9">
            <a:extLst>
              <a:ext uri="{FF2B5EF4-FFF2-40B4-BE49-F238E27FC236}">
                <a16:creationId xmlns:a16="http://schemas.microsoft.com/office/drawing/2014/main" id="{5EAD40DF-BDAC-45AD-B514-8F91AE5C1A39}"/>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5614" y="1281794"/>
            <a:ext cx="5549463" cy="3942148"/>
          </a:xfrm>
          <a:prstGeom prst="rect">
            <a:avLst/>
          </a:prstGeom>
          <a:noFill/>
        </p:spPr>
      </p:pic>
      <p:pic>
        <p:nvPicPr>
          <p:cNvPr id="11" name="Picture 10">
            <a:extLst>
              <a:ext uri="{FF2B5EF4-FFF2-40B4-BE49-F238E27FC236}">
                <a16:creationId xmlns:a16="http://schemas.microsoft.com/office/drawing/2014/main" id="{AD46DB64-A1E0-49B5-BE11-0DF8116CBC4F}"/>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20901" y="1281794"/>
            <a:ext cx="5625484" cy="3942147"/>
          </a:xfrm>
          <a:prstGeom prst="rect">
            <a:avLst/>
          </a:prstGeom>
          <a:noFill/>
        </p:spPr>
      </p:pic>
      <p:sp>
        <p:nvSpPr>
          <p:cNvPr id="12" name="Text Box 2">
            <a:extLst>
              <a:ext uri="{FF2B5EF4-FFF2-40B4-BE49-F238E27FC236}">
                <a16:creationId xmlns:a16="http://schemas.microsoft.com/office/drawing/2014/main" id="{FBD5B53C-4B63-4251-B98F-12657D825CFE}"/>
              </a:ext>
            </a:extLst>
          </p:cNvPr>
          <p:cNvSpPr txBox="1">
            <a:spLocks noChangeArrowheads="1"/>
          </p:cNvSpPr>
          <p:nvPr/>
        </p:nvSpPr>
        <p:spPr bwMode="auto">
          <a:xfrm>
            <a:off x="83776" y="5408213"/>
            <a:ext cx="5711302" cy="523220"/>
          </a:xfrm>
          <a:prstGeom prst="rect">
            <a:avLst/>
          </a:prstGeom>
          <a:solidFill>
            <a:srgbClr val="FFFFFF"/>
          </a:solidFill>
          <a:ln w="9525">
            <a:noFill/>
            <a:miter lim="800000"/>
            <a:headEnd/>
            <a:tailEnd/>
          </a:ln>
        </p:spPr>
        <p:txBody>
          <a:bodyPr rot="0" vert="horz" wrap="square" lIns="91440" tIns="45720" rIns="91440" bIns="45720" anchor="t" anchorCtr="0">
            <a:spAutoFit/>
          </a:bodyPr>
          <a:lstStyle/>
          <a:p>
            <a:pPr algn="ctr"/>
            <a:r>
              <a:rPr lang="en-IN" sz="1400" dirty="0">
                <a:effectLst/>
                <a:latin typeface="Times New Roman" panose="02020603050405020304" pitchFamily="18" charset="0"/>
                <a:ea typeface="Times New Roman" panose="02020603050405020304" pitchFamily="18" charset="0"/>
              </a:rPr>
              <a:t>Figure 13: Vertical velocity vs Lateral position plot for various drag correlations</a:t>
            </a:r>
            <a:endParaRPr lang="en-IN" sz="1200" dirty="0">
              <a:effectLst/>
              <a:latin typeface="Times New Roman" panose="02020603050405020304" pitchFamily="18" charset="0"/>
              <a:ea typeface="Times New Roman" panose="02020603050405020304" pitchFamily="18" charset="0"/>
            </a:endParaRPr>
          </a:p>
        </p:txBody>
      </p:sp>
      <p:sp>
        <p:nvSpPr>
          <p:cNvPr id="13" name="Text Box 2">
            <a:extLst>
              <a:ext uri="{FF2B5EF4-FFF2-40B4-BE49-F238E27FC236}">
                <a16:creationId xmlns:a16="http://schemas.microsoft.com/office/drawing/2014/main" id="{9F8A7354-3560-4B78-BAE7-F904E57D2913}"/>
              </a:ext>
            </a:extLst>
          </p:cNvPr>
          <p:cNvSpPr txBox="1">
            <a:spLocks noChangeArrowheads="1"/>
          </p:cNvSpPr>
          <p:nvPr/>
        </p:nvSpPr>
        <p:spPr bwMode="auto">
          <a:xfrm>
            <a:off x="6165541" y="5392617"/>
            <a:ext cx="5711302" cy="523220"/>
          </a:xfrm>
          <a:prstGeom prst="rect">
            <a:avLst/>
          </a:prstGeom>
          <a:solidFill>
            <a:srgbClr val="FFFFFF"/>
          </a:solidFill>
          <a:ln w="9525">
            <a:noFill/>
            <a:miter lim="800000"/>
            <a:headEnd/>
            <a:tailEnd/>
          </a:ln>
        </p:spPr>
        <p:txBody>
          <a:bodyPr rot="0" vert="horz" wrap="square" lIns="91440" tIns="45720" rIns="91440" bIns="45720" anchor="t" anchorCtr="0">
            <a:spAutoFit/>
          </a:bodyPr>
          <a:lstStyle/>
          <a:p>
            <a:pPr algn="ctr"/>
            <a:r>
              <a:rPr lang="en-IN" sz="1400" dirty="0">
                <a:effectLst/>
                <a:latin typeface="Times New Roman" panose="02020603050405020304" pitchFamily="18" charset="0"/>
                <a:ea typeface="Times New Roman" panose="02020603050405020304" pitchFamily="18" charset="0"/>
              </a:rPr>
              <a:t>Figure 14: </a:t>
            </a:r>
            <a:r>
              <a:rPr lang="en-IN" sz="1400" dirty="0">
                <a:latin typeface="Times New Roman" panose="02020603050405020304" pitchFamily="18" charset="0"/>
                <a:ea typeface="Times New Roman" panose="02020603050405020304" pitchFamily="18" charset="0"/>
              </a:rPr>
              <a:t>Horizontal</a:t>
            </a:r>
            <a:r>
              <a:rPr lang="en-IN" sz="1400" dirty="0">
                <a:effectLst/>
                <a:latin typeface="Times New Roman" panose="02020603050405020304" pitchFamily="18" charset="0"/>
                <a:ea typeface="Times New Roman" panose="02020603050405020304" pitchFamily="18" charset="0"/>
              </a:rPr>
              <a:t> velocity vs Lateral position plot for various drag correlations</a:t>
            </a:r>
            <a:endParaRPr lang="en-IN" sz="1200" dirty="0">
              <a:effectLst/>
              <a:latin typeface="Times New Roman" panose="02020603050405020304" pitchFamily="18" charset="0"/>
              <a:ea typeface="Times New Roman" panose="02020603050405020304" pitchFamily="18" charset="0"/>
            </a:endParaRPr>
          </a:p>
        </p:txBody>
      </p:sp>
      <p:sp>
        <p:nvSpPr>
          <p:cNvPr id="3" name="Slide Number Placeholder 2">
            <a:extLst>
              <a:ext uri="{FF2B5EF4-FFF2-40B4-BE49-F238E27FC236}">
                <a16:creationId xmlns:a16="http://schemas.microsoft.com/office/drawing/2014/main" id="{5640B834-F7C0-4BD5-B076-4C55B8B4A48B}"/>
              </a:ext>
            </a:extLst>
          </p:cNvPr>
          <p:cNvSpPr>
            <a:spLocks noGrp="1"/>
          </p:cNvSpPr>
          <p:nvPr>
            <p:ph type="sldNum" sz="quarter" idx="12"/>
          </p:nvPr>
        </p:nvSpPr>
        <p:spPr/>
        <p:txBody>
          <a:bodyPr/>
          <a:lstStyle/>
          <a:p>
            <a:fld id="{C6070333-FABE-4FD6-AEAE-4A299F022C69}" type="slidenum">
              <a:rPr lang="en-IN" smtClean="0">
                <a:solidFill>
                  <a:schemeClr val="bg1"/>
                </a:solidFill>
              </a:rPr>
              <a:t>16</a:t>
            </a:fld>
            <a:endParaRPr lang="en-IN" dirty="0">
              <a:solidFill>
                <a:schemeClr val="bg1"/>
              </a:solidFill>
            </a:endParaRPr>
          </a:p>
        </p:txBody>
      </p:sp>
    </p:spTree>
    <p:extLst>
      <p:ext uri="{BB962C8B-B14F-4D97-AF65-F5344CB8AC3E}">
        <p14:creationId xmlns:p14="http://schemas.microsoft.com/office/powerpoint/2010/main" val="128730137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Title 1">
                <a:extLst>
                  <a:ext uri="{FF2B5EF4-FFF2-40B4-BE49-F238E27FC236}">
                    <a16:creationId xmlns:a16="http://schemas.microsoft.com/office/drawing/2014/main" id="{612D24F2-BFD3-4912-BD80-186BED1F1303}"/>
                  </a:ext>
                </a:extLst>
              </p:cNvPr>
              <p:cNvSpPr>
                <a:spLocks noGrp="1"/>
              </p:cNvSpPr>
              <p:nvPr>
                <p:ph type="title"/>
              </p:nvPr>
            </p:nvSpPr>
            <p:spPr>
              <a:xfrm>
                <a:off x="838200" y="365126"/>
                <a:ext cx="10515600" cy="682439"/>
              </a:xfrm>
            </p:spPr>
            <p:txBody>
              <a:bodyPr>
                <a:normAutofit/>
              </a:bodyPr>
              <a:lstStyle/>
              <a:p>
                <a:pPr algn="ctr"/>
                <a:r>
                  <a:rPr lang="en-IN" sz="3200" dirty="0">
                    <a:latin typeface="Times New Roman" panose="02020603050405020304" pitchFamily="18" charset="0"/>
                    <a:cs typeface="Times New Roman" panose="02020603050405020304" pitchFamily="18" charset="0"/>
                  </a:rPr>
                  <a:t>Mean Eulerian Velocity Distribution (</a:t>
                </a:r>
                <a14:m>
                  <m:oMath xmlns:m="http://schemas.openxmlformats.org/officeDocument/2006/math">
                    <m:sSub>
                      <m:sSubPr>
                        <m:ctrlPr>
                          <a:rPr lang="en-IN" sz="3200" i="1" smtClean="0">
                            <a:solidFill>
                              <a:schemeClr val="tx1"/>
                            </a:solidFill>
                            <a:effectLst/>
                            <a:latin typeface="Cambria Math" panose="02040503050406030204" pitchFamily="18" charset="0"/>
                            <a:ea typeface="Times New Roman" panose="02020603050405020304" pitchFamily="18" charset="0"/>
                          </a:rPr>
                        </m:ctrlPr>
                      </m:sSubPr>
                      <m:e>
                        <m:r>
                          <a:rPr lang="en-IN" sz="3200" b="1" i="1">
                            <a:solidFill>
                              <a:schemeClr val="tx1"/>
                            </a:solidFill>
                            <a:effectLst/>
                            <a:latin typeface="Cambria Math" panose="02040503050406030204" pitchFamily="18" charset="0"/>
                            <a:ea typeface="Times New Roman" panose="02020603050405020304" pitchFamily="18" charset="0"/>
                          </a:rPr>
                          <m:t>𝐔</m:t>
                        </m:r>
                      </m:e>
                      <m:sub>
                        <m:r>
                          <a:rPr lang="en-IN" sz="3200" i="1">
                            <a:solidFill>
                              <a:schemeClr val="tx1"/>
                            </a:solidFill>
                            <a:effectLst/>
                            <a:latin typeface="Cambria Math" panose="02040503050406030204" pitchFamily="18" charset="0"/>
                            <a:ea typeface="Times New Roman" panose="02020603050405020304" pitchFamily="18" charset="0"/>
                          </a:rPr>
                          <m:t>𝑔</m:t>
                        </m:r>
                      </m:sub>
                    </m:sSub>
                  </m:oMath>
                </a14:m>
                <a:r>
                  <a:rPr lang="en-IN" sz="3200" dirty="0">
                    <a:latin typeface="Times New Roman" panose="02020603050405020304" pitchFamily="18" charset="0"/>
                    <a:cs typeface="Times New Roman" panose="02020603050405020304" pitchFamily="18" charset="0"/>
                  </a:rPr>
                  <a:t> = 3.28m/s)</a:t>
                </a:r>
              </a:p>
            </p:txBody>
          </p:sp>
        </mc:Choice>
        <mc:Fallback>
          <p:sp>
            <p:nvSpPr>
              <p:cNvPr id="2" name="Title 1">
                <a:extLst>
                  <a:ext uri="{FF2B5EF4-FFF2-40B4-BE49-F238E27FC236}">
                    <a16:creationId xmlns:a16="http://schemas.microsoft.com/office/drawing/2014/main" id="{612D24F2-BFD3-4912-BD80-186BED1F1303}"/>
                  </a:ext>
                </a:extLst>
              </p:cNvPr>
              <p:cNvSpPr>
                <a:spLocks noGrp="1" noRot="1" noChangeAspect="1" noMove="1" noResize="1" noEditPoints="1" noAdjustHandles="1" noChangeArrowheads="1" noChangeShapeType="1" noTextEdit="1"/>
              </p:cNvSpPr>
              <p:nvPr>
                <p:ph type="title"/>
              </p:nvPr>
            </p:nvSpPr>
            <p:spPr>
              <a:xfrm>
                <a:off x="838200" y="365126"/>
                <a:ext cx="10515600" cy="682439"/>
              </a:xfrm>
              <a:blipFill>
                <a:blip r:embed="rId2"/>
                <a:stretch>
                  <a:fillRect t="-11607" b="-14286"/>
                </a:stretch>
              </a:blipFill>
            </p:spPr>
            <p:txBody>
              <a:bodyPr/>
              <a:lstStyle/>
              <a:p>
                <a:r>
                  <a:rPr lang="en-IN">
                    <a:noFill/>
                  </a:rPr>
                  <a:t> </a:t>
                </a:r>
              </a:p>
            </p:txBody>
          </p:sp>
        </mc:Fallback>
      </mc:AlternateContent>
      <p:sp>
        <p:nvSpPr>
          <p:cNvPr id="4" name="Rectangle 3">
            <a:extLst>
              <a:ext uri="{FF2B5EF4-FFF2-40B4-BE49-F238E27FC236}">
                <a16:creationId xmlns:a16="http://schemas.microsoft.com/office/drawing/2014/main" id="{37D37304-CB96-4D35-AD3D-7F747A23E4B3}"/>
              </a:ext>
            </a:extLst>
          </p:cNvPr>
          <p:cNvSpPr/>
          <p:nvPr/>
        </p:nvSpPr>
        <p:spPr>
          <a:xfrm>
            <a:off x="0" y="6178858"/>
            <a:ext cx="12192000" cy="679143"/>
          </a:xfrm>
          <a:prstGeom prst="rect">
            <a:avLst/>
          </a:prstGeom>
          <a:solidFill>
            <a:srgbClr val="EC73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 name="Rectangle 4">
            <a:extLst>
              <a:ext uri="{FF2B5EF4-FFF2-40B4-BE49-F238E27FC236}">
                <a16:creationId xmlns:a16="http://schemas.microsoft.com/office/drawing/2014/main" id="{422BBA13-C0F1-4E48-A0E1-36912342E413}"/>
              </a:ext>
            </a:extLst>
          </p:cNvPr>
          <p:cNvSpPr/>
          <p:nvPr/>
        </p:nvSpPr>
        <p:spPr>
          <a:xfrm>
            <a:off x="0" y="6347534"/>
            <a:ext cx="12192000" cy="510468"/>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cxnSp>
        <p:nvCxnSpPr>
          <p:cNvPr id="7" name="Straight Connector 6">
            <a:extLst>
              <a:ext uri="{FF2B5EF4-FFF2-40B4-BE49-F238E27FC236}">
                <a16:creationId xmlns:a16="http://schemas.microsoft.com/office/drawing/2014/main" id="{B8010F8F-0406-4B07-9F9D-4D96C629A727}"/>
              </a:ext>
            </a:extLst>
          </p:cNvPr>
          <p:cNvCxnSpPr>
            <a:cxnSpLocks/>
          </p:cNvCxnSpPr>
          <p:nvPr/>
        </p:nvCxnSpPr>
        <p:spPr>
          <a:xfrm>
            <a:off x="1546194" y="1127463"/>
            <a:ext cx="9099611" cy="0"/>
          </a:xfrm>
          <a:prstGeom prst="line">
            <a:avLst/>
          </a:prstGeom>
          <a:ln w="19050"/>
        </p:spPr>
        <p:style>
          <a:lnRef idx="1">
            <a:schemeClr val="accent3"/>
          </a:lnRef>
          <a:fillRef idx="0">
            <a:schemeClr val="accent3"/>
          </a:fillRef>
          <a:effectRef idx="0">
            <a:schemeClr val="accent3"/>
          </a:effectRef>
          <a:fontRef idx="minor">
            <a:schemeClr val="tx1"/>
          </a:fontRef>
        </p:style>
      </p:cxnSp>
      <p:pic>
        <p:nvPicPr>
          <p:cNvPr id="8" name="Picture 7">
            <a:extLst>
              <a:ext uri="{FF2B5EF4-FFF2-40B4-BE49-F238E27FC236}">
                <a16:creationId xmlns:a16="http://schemas.microsoft.com/office/drawing/2014/main" id="{A1897514-1CC6-4713-B419-1184512EDAAF}"/>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9250" y="1207362"/>
            <a:ext cx="5467862" cy="3808511"/>
          </a:xfrm>
          <a:prstGeom prst="rect">
            <a:avLst/>
          </a:prstGeom>
          <a:noFill/>
        </p:spPr>
      </p:pic>
      <p:pic>
        <p:nvPicPr>
          <p:cNvPr id="9" name="Picture 8">
            <a:extLst>
              <a:ext uri="{FF2B5EF4-FFF2-40B4-BE49-F238E27FC236}">
                <a16:creationId xmlns:a16="http://schemas.microsoft.com/office/drawing/2014/main" id="{702C60AB-6043-4C90-A561-6F516FC480FC}"/>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258757" y="1216246"/>
            <a:ext cx="5672832" cy="3808506"/>
          </a:xfrm>
          <a:prstGeom prst="rect">
            <a:avLst/>
          </a:prstGeom>
          <a:noFill/>
        </p:spPr>
      </p:pic>
      <p:sp>
        <p:nvSpPr>
          <p:cNvPr id="12" name="Text Box 2">
            <a:extLst>
              <a:ext uri="{FF2B5EF4-FFF2-40B4-BE49-F238E27FC236}">
                <a16:creationId xmlns:a16="http://schemas.microsoft.com/office/drawing/2014/main" id="{151DD5EB-30B7-42C7-AFB7-52C98F720472}"/>
              </a:ext>
            </a:extLst>
          </p:cNvPr>
          <p:cNvSpPr txBox="1">
            <a:spLocks noChangeArrowheads="1"/>
          </p:cNvSpPr>
          <p:nvPr/>
        </p:nvSpPr>
        <p:spPr bwMode="auto">
          <a:xfrm>
            <a:off x="83776" y="5408213"/>
            <a:ext cx="5711302" cy="523220"/>
          </a:xfrm>
          <a:prstGeom prst="rect">
            <a:avLst/>
          </a:prstGeom>
          <a:solidFill>
            <a:srgbClr val="FFFFFF"/>
          </a:solidFill>
          <a:ln w="9525">
            <a:noFill/>
            <a:miter lim="800000"/>
            <a:headEnd/>
            <a:tailEnd/>
          </a:ln>
        </p:spPr>
        <p:txBody>
          <a:bodyPr rot="0" vert="horz" wrap="square" lIns="91440" tIns="45720" rIns="91440" bIns="45720" anchor="t" anchorCtr="0">
            <a:spAutoFit/>
          </a:bodyPr>
          <a:lstStyle/>
          <a:p>
            <a:pPr algn="ctr"/>
            <a:r>
              <a:rPr lang="en-IN" sz="1400" dirty="0">
                <a:effectLst/>
                <a:latin typeface="Times New Roman" panose="02020603050405020304" pitchFamily="18" charset="0"/>
                <a:ea typeface="Times New Roman" panose="02020603050405020304" pitchFamily="18" charset="0"/>
              </a:rPr>
              <a:t>Figure 15: Vertical velocity vs Lateral position plot for various drag correlations</a:t>
            </a:r>
            <a:endParaRPr lang="en-IN" sz="1200" dirty="0">
              <a:effectLst/>
              <a:latin typeface="Times New Roman" panose="02020603050405020304" pitchFamily="18" charset="0"/>
              <a:ea typeface="Times New Roman" panose="02020603050405020304" pitchFamily="18" charset="0"/>
            </a:endParaRPr>
          </a:p>
        </p:txBody>
      </p:sp>
      <p:sp>
        <p:nvSpPr>
          <p:cNvPr id="13" name="Text Box 2">
            <a:extLst>
              <a:ext uri="{FF2B5EF4-FFF2-40B4-BE49-F238E27FC236}">
                <a16:creationId xmlns:a16="http://schemas.microsoft.com/office/drawing/2014/main" id="{6F8C1C59-669A-4C0C-836A-9E8437349DF4}"/>
              </a:ext>
            </a:extLst>
          </p:cNvPr>
          <p:cNvSpPr txBox="1">
            <a:spLocks noChangeArrowheads="1"/>
          </p:cNvSpPr>
          <p:nvPr/>
        </p:nvSpPr>
        <p:spPr bwMode="auto">
          <a:xfrm>
            <a:off x="6165541" y="5392617"/>
            <a:ext cx="5711302" cy="523220"/>
          </a:xfrm>
          <a:prstGeom prst="rect">
            <a:avLst/>
          </a:prstGeom>
          <a:solidFill>
            <a:srgbClr val="FFFFFF"/>
          </a:solidFill>
          <a:ln w="9525">
            <a:noFill/>
            <a:miter lim="800000"/>
            <a:headEnd/>
            <a:tailEnd/>
          </a:ln>
        </p:spPr>
        <p:txBody>
          <a:bodyPr rot="0" vert="horz" wrap="square" lIns="91440" tIns="45720" rIns="91440" bIns="45720" anchor="t" anchorCtr="0">
            <a:spAutoFit/>
          </a:bodyPr>
          <a:lstStyle/>
          <a:p>
            <a:pPr algn="ctr"/>
            <a:r>
              <a:rPr lang="en-IN" sz="1400" dirty="0">
                <a:effectLst/>
                <a:latin typeface="Times New Roman" panose="02020603050405020304" pitchFamily="18" charset="0"/>
                <a:ea typeface="Times New Roman" panose="02020603050405020304" pitchFamily="18" charset="0"/>
              </a:rPr>
              <a:t>Figure 16: </a:t>
            </a:r>
            <a:r>
              <a:rPr lang="en-IN" sz="1400" dirty="0">
                <a:latin typeface="Times New Roman" panose="02020603050405020304" pitchFamily="18" charset="0"/>
                <a:ea typeface="Times New Roman" panose="02020603050405020304" pitchFamily="18" charset="0"/>
              </a:rPr>
              <a:t>Horizontal</a:t>
            </a:r>
            <a:r>
              <a:rPr lang="en-IN" sz="1400" dirty="0">
                <a:effectLst/>
                <a:latin typeface="Times New Roman" panose="02020603050405020304" pitchFamily="18" charset="0"/>
                <a:ea typeface="Times New Roman" panose="02020603050405020304" pitchFamily="18" charset="0"/>
              </a:rPr>
              <a:t> velocity vs Lateral position plot for various drag correlations</a:t>
            </a:r>
            <a:endParaRPr lang="en-IN" sz="1200" dirty="0">
              <a:effectLst/>
              <a:latin typeface="Times New Roman" panose="02020603050405020304" pitchFamily="18" charset="0"/>
              <a:ea typeface="Times New Roman" panose="02020603050405020304" pitchFamily="18" charset="0"/>
            </a:endParaRPr>
          </a:p>
        </p:txBody>
      </p:sp>
      <p:sp>
        <p:nvSpPr>
          <p:cNvPr id="3" name="Slide Number Placeholder 2">
            <a:extLst>
              <a:ext uri="{FF2B5EF4-FFF2-40B4-BE49-F238E27FC236}">
                <a16:creationId xmlns:a16="http://schemas.microsoft.com/office/drawing/2014/main" id="{98E2C9D4-3619-4D31-AF49-526AF19F3FAA}"/>
              </a:ext>
            </a:extLst>
          </p:cNvPr>
          <p:cNvSpPr>
            <a:spLocks noGrp="1"/>
          </p:cNvSpPr>
          <p:nvPr>
            <p:ph type="sldNum" sz="quarter" idx="12"/>
          </p:nvPr>
        </p:nvSpPr>
        <p:spPr/>
        <p:txBody>
          <a:bodyPr/>
          <a:lstStyle/>
          <a:p>
            <a:fld id="{C6070333-FABE-4FD6-AEAE-4A299F022C69}" type="slidenum">
              <a:rPr lang="en-IN" smtClean="0">
                <a:solidFill>
                  <a:schemeClr val="bg1"/>
                </a:solidFill>
              </a:rPr>
              <a:t>17</a:t>
            </a:fld>
            <a:endParaRPr lang="en-IN" dirty="0">
              <a:solidFill>
                <a:schemeClr val="bg1"/>
              </a:solidFill>
            </a:endParaRPr>
          </a:p>
        </p:txBody>
      </p:sp>
    </p:spTree>
    <p:extLst>
      <p:ext uri="{BB962C8B-B14F-4D97-AF65-F5344CB8AC3E}">
        <p14:creationId xmlns:p14="http://schemas.microsoft.com/office/powerpoint/2010/main" val="302244125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2D24F2-BFD3-4912-BD80-186BED1F1303}"/>
              </a:ext>
            </a:extLst>
          </p:cNvPr>
          <p:cNvSpPr>
            <a:spLocks noGrp="1"/>
          </p:cNvSpPr>
          <p:nvPr>
            <p:ph type="title"/>
          </p:nvPr>
        </p:nvSpPr>
        <p:spPr>
          <a:xfrm>
            <a:off x="838200" y="365126"/>
            <a:ext cx="10515600" cy="682439"/>
          </a:xfrm>
        </p:spPr>
        <p:txBody>
          <a:bodyPr>
            <a:normAutofit/>
          </a:bodyPr>
          <a:lstStyle/>
          <a:p>
            <a:pPr algn="ctr"/>
            <a:r>
              <a:rPr lang="en-IN" sz="3600" dirty="0">
                <a:latin typeface="Times New Roman" panose="02020603050405020304" pitchFamily="18" charset="0"/>
                <a:cs typeface="Times New Roman" panose="02020603050405020304" pitchFamily="18" charset="0"/>
              </a:rPr>
              <a:t>Inferences (Fluidized Bed study)</a:t>
            </a:r>
          </a:p>
        </p:txBody>
      </p:sp>
      <p:sp>
        <p:nvSpPr>
          <p:cNvPr id="3" name="Content Placeholder 2">
            <a:extLst>
              <a:ext uri="{FF2B5EF4-FFF2-40B4-BE49-F238E27FC236}">
                <a16:creationId xmlns:a16="http://schemas.microsoft.com/office/drawing/2014/main" id="{AF3393BD-8FD8-463B-8410-8E972A297CDC}"/>
              </a:ext>
            </a:extLst>
          </p:cNvPr>
          <p:cNvSpPr>
            <a:spLocks noGrp="1"/>
          </p:cNvSpPr>
          <p:nvPr>
            <p:ph idx="1"/>
          </p:nvPr>
        </p:nvSpPr>
        <p:spPr>
          <a:xfrm>
            <a:off x="838200" y="1296140"/>
            <a:ext cx="10515600" cy="4776187"/>
          </a:xfrm>
        </p:spPr>
        <p:txBody>
          <a:bodyPr>
            <a:normAutofit/>
          </a:bodyPr>
          <a:lstStyle/>
          <a:p>
            <a:pPr marL="342900" indent="-342900">
              <a:buFont typeface="+mj-lt"/>
              <a:buAutoNum type="arabicPeriod"/>
            </a:pPr>
            <a:r>
              <a:rPr lang="en-IN" sz="1800" dirty="0">
                <a:effectLst/>
                <a:latin typeface="Times New Roman" panose="02020603050405020304" pitchFamily="18" charset="0"/>
                <a:ea typeface="Times New Roman" panose="02020603050405020304" pitchFamily="18" charset="0"/>
              </a:rPr>
              <a:t>Gidaspow-Schiller-Naumann correlation predicted the particle velocity distributions poorly for both the cases of gas velocity.</a:t>
            </a:r>
          </a:p>
          <a:p>
            <a:pPr marL="342900" indent="-342900">
              <a:buFont typeface="+mj-lt"/>
              <a:buAutoNum type="arabicPeriod"/>
            </a:pPr>
            <a:endParaRPr lang="en-US" sz="18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42900" indent="-342900">
              <a:buFont typeface="+mj-lt"/>
              <a:buAutoNum type="arabicPeriod"/>
            </a:pPr>
            <a:r>
              <a:rPr lang="en-IN" sz="1800" dirty="0">
                <a:effectLst/>
                <a:latin typeface="Times New Roman" panose="02020603050405020304" pitchFamily="18" charset="0"/>
                <a:ea typeface="Times New Roman" panose="02020603050405020304" pitchFamily="18" charset="0"/>
              </a:rPr>
              <a:t>This can be attributed to the fact that it was primarily developed for packed bed applications where the gas velocity is relatively low, restricting the flow regime to a fixed bed. </a:t>
            </a:r>
          </a:p>
          <a:p>
            <a:pPr marL="342900" indent="-342900">
              <a:buFont typeface="+mj-lt"/>
              <a:buAutoNum type="arabicPeriod"/>
            </a:pPr>
            <a:endParaRPr lang="en-US" sz="1800" dirty="0">
              <a:latin typeface="Times New Roman" panose="02020603050405020304" pitchFamily="18" charset="0"/>
              <a:ea typeface="Times New Roman" panose="02020603050405020304" pitchFamily="18" charset="0"/>
              <a:cs typeface="Times New Roman" panose="02020603050405020304" pitchFamily="18" charset="0"/>
            </a:endParaRPr>
          </a:p>
          <a:p>
            <a:pPr marL="342900" indent="-342900">
              <a:buFont typeface="+mj-lt"/>
              <a:buAutoNum type="arabicPeriod"/>
            </a:pPr>
            <a:r>
              <a:rPr lang="en-IN" sz="1800" dirty="0">
                <a:effectLst/>
                <a:latin typeface="Times New Roman" panose="02020603050405020304" pitchFamily="18" charset="0"/>
                <a:ea typeface="Times New Roman" panose="02020603050405020304" pitchFamily="18" charset="0"/>
              </a:rPr>
              <a:t>Low values of specularity coefficient produce high particle velocities in the bed as there is less loss of tangential momentum to the walls [5]. </a:t>
            </a:r>
          </a:p>
          <a:p>
            <a:pPr marL="342900" indent="-342900">
              <a:buFont typeface="+mj-lt"/>
              <a:buAutoNum type="arabicPeriod"/>
            </a:pPr>
            <a:endParaRPr lang="en-US" sz="18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42900" indent="-342900">
              <a:buFont typeface="+mj-lt"/>
              <a:buAutoNum type="arabicPeriod"/>
            </a:pPr>
            <a:r>
              <a:rPr lang="en-IN" sz="1800" dirty="0">
                <a:effectLst/>
                <a:latin typeface="Times New Roman" panose="02020603050405020304" pitchFamily="18" charset="0"/>
                <a:ea typeface="Times New Roman" panose="02020603050405020304" pitchFamily="18" charset="0"/>
              </a:rPr>
              <a:t>Syamlal O’Brien’s drag correlation performed exceptionally well in replicating the </a:t>
            </a:r>
            <a:r>
              <a:rPr lang="en-IN" sz="1800">
                <a:effectLst/>
                <a:latin typeface="Times New Roman" panose="02020603050405020304" pitchFamily="18" charset="0"/>
                <a:ea typeface="Times New Roman" panose="02020603050405020304" pitchFamily="18" charset="0"/>
              </a:rPr>
              <a:t>experimental results[2] </a:t>
            </a:r>
            <a:r>
              <a:rPr lang="en-IN" sz="1800" dirty="0">
                <a:effectLst/>
                <a:latin typeface="Times New Roman" panose="02020603050405020304" pitchFamily="18" charset="0"/>
                <a:ea typeface="Times New Roman" panose="02020603050405020304" pitchFamily="18" charset="0"/>
              </a:rPr>
              <a:t>for both the gas velocities.</a:t>
            </a:r>
          </a:p>
          <a:p>
            <a:pPr marL="342900" indent="-342900">
              <a:buFont typeface="+mj-lt"/>
              <a:buAutoNum type="arabicPeriod"/>
            </a:pPr>
            <a:endParaRPr lang="en-US" sz="1800" dirty="0">
              <a:latin typeface="Times New Roman" panose="02020603050405020304" pitchFamily="18" charset="0"/>
              <a:ea typeface="Times New Roman" panose="02020603050405020304" pitchFamily="18" charset="0"/>
              <a:cs typeface="Times New Roman" panose="02020603050405020304" pitchFamily="18" charset="0"/>
            </a:endParaRPr>
          </a:p>
          <a:p>
            <a:pPr marL="342900" indent="-342900">
              <a:buFont typeface="+mj-lt"/>
              <a:buAutoNum type="arabicPeriod"/>
            </a:pPr>
            <a:r>
              <a:rPr lang="en-IN" sz="1800" dirty="0">
                <a:effectLst/>
                <a:latin typeface="Times New Roman" panose="02020603050405020304" pitchFamily="18" charset="0"/>
                <a:ea typeface="Times New Roman" panose="02020603050405020304" pitchFamily="18" charset="0"/>
              </a:rPr>
              <a:t>The reason for this realistic behaviour could be because of the consideration of the clustering effect [6] of particles in the model, unlike other correlations.</a:t>
            </a:r>
            <a:endParaRPr lang="en-US" sz="1050" dirty="0">
              <a:latin typeface="Times New Roman" panose="02020603050405020304" pitchFamily="18" charset="0"/>
              <a:cs typeface="Times New Roman" panose="02020603050405020304" pitchFamily="18" charset="0"/>
            </a:endParaRPr>
          </a:p>
          <a:p>
            <a:pPr>
              <a:lnSpc>
                <a:spcPct val="200000"/>
              </a:lnSpc>
            </a:pPr>
            <a:endParaRPr lang="en-US" sz="1050" dirty="0"/>
          </a:p>
          <a:p>
            <a:pPr marL="0" indent="0">
              <a:buNone/>
            </a:pPr>
            <a:endParaRPr lang="en-IN" sz="2000" dirty="0">
              <a:latin typeface="Times New Roman" panose="02020603050405020304" pitchFamily="18" charset="0"/>
              <a:cs typeface="Times New Roman" panose="02020603050405020304" pitchFamily="18" charset="0"/>
            </a:endParaRPr>
          </a:p>
        </p:txBody>
      </p:sp>
      <p:sp>
        <p:nvSpPr>
          <p:cNvPr id="4" name="Rectangle 3">
            <a:extLst>
              <a:ext uri="{FF2B5EF4-FFF2-40B4-BE49-F238E27FC236}">
                <a16:creationId xmlns:a16="http://schemas.microsoft.com/office/drawing/2014/main" id="{37D37304-CB96-4D35-AD3D-7F747A23E4B3}"/>
              </a:ext>
            </a:extLst>
          </p:cNvPr>
          <p:cNvSpPr/>
          <p:nvPr/>
        </p:nvSpPr>
        <p:spPr>
          <a:xfrm>
            <a:off x="0" y="6178858"/>
            <a:ext cx="12192000" cy="679143"/>
          </a:xfrm>
          <a:prstGeom prst="rect">
            <a:avLst/>
          </a:prstGeom>
          <a:solidFill>
            <a:srgbClr val="EC73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 name="Rectangle 4">
            <a:extLst>
              <a:ext uri="{FF2B5EF4-FFF2-40B4-BE49-F238E27FC236}">
                <a16:creationId xmlns:a16="http://schemas.microsoft.com/office/drawing/2014/main" id="{422BBA13-C0F1-4E48-A0E1-36912342E413}"/>
              </a:ext>
            </a:extLst>
          </p:cNvPr>
          <p:cNvSpPr/>
          <p:nvPr/>
        </p:nvSpPr>
        <p:spPr>
          <a:xfrm>
            <a:off x="0" y="6347534"/>
            <a:ext cx="12192000" cy="510468"/>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cxnSp>
        <p:nvCxnSpPr>
          <p:cNvPr id="7" name="Straight Connector 6">
            <a:extLst>
              <a:ext uri="{FF2B5EF4-FFF2-40B4-BE49-F238E27FC236}">
                <a16:creationId xmlns:a16="http://schemas.microsoft.com/office/drawing/2014/main" id="{B8010F8F-0406-4B07-9F9D-4D96C629A727}"/>
              </a:ext>
            </a:extLst>
          </p:cNvPr>
          <p:cNvCxnSpPr>
            <a:cxnSpLocks/>
          </p:cNvCxnSpPr>
          <p:nvPr/>
        </p:nvCxnSpPr>
        <p:spPr>
          <a:xfrm>
            <a:off x="1546194" y="1127463"/>
            <a:ext cx="9099611" cy="0"/>
          </a:xfrm>
          <a:prstGeom prst="line">
            <a:avLst/>
          </a:prstGeom>
          <a:ln w="19050"/>
        </p:spPr>
        <p:style>
          <a:lnRef idx="1">
            <a:schemeClr val="accent3"/>
          </a:lnRef>
          <a:fillRef idx="0">
            <a:schemeClr val="accent3"/>
          </a:fillRef>
          <a:effectRef idx="0">
            <a:schemeClr val="accent3"/>
          </a:effectRef>
          <a:fontRef idx="minor">
            <a:schemeClr val="tx1"/>
          </a:fontRef>
        </p:style>
      </p:cxnSp>
      <p:sp>
        <p:nvSpPr>
          <p:cNvPr id="6" name="Slide Number Placeholder 5">
            <a:extLst>
              <a:ext uri="{FF2B5EF4-FFF2-40B4-BE49-F238E27FC236}">
                <a16:creationId xmlns:a16="http://schemas.microsoft.com/office/drawing/2014/main" id="{4448274A-9B59-41E2-8B02-D3773BFB9450}"/>
              </a:ext>
            </a:extLst>
          </p:cNvPr>
          <p:cNvSpPr>
            <a:spLocks noGrp="1"/>
          </p:cNvSpPr>
          <p:nvPr>
            <p:ph type="sldNum" sz="quarter" idx="12"/>
          </p:nvPr>
        </p:nvSpPr>
        <p:spPr/>
        <p:txBody>
          <a:bodyPr/>
          <a:lstStyle/>
          <a:p>
            <a:fld id="{C6070333-FABE-4FD6-AEAE-4A299F022C69}" type="slidenum">
              <a:rPr lang="en-IN" smtClean="0">
                <a:solidFill>
                  <a:schemeClr val="bg1"/>
                </a:solidFill>
              </a:rPr>
              <a:t>18</a:t>
            </a:fld>
            <a:endParaRPr lang="en-IN" dirty="0">
              <a:solidFill>
                <a:schemeClr val="bg1"/>
              </a:solidFill>
            </a:endParaRPr>
          </a:p>
        </p:txBody>
      </p:sp>
    </p:spTree>
    <p:extLst>
      <p:ext uri="{BB962C8B-B14F-4D97-AF65-F5344CB8AC3E}">
        <p14:creationId xmlns:p14="http://schemas.microsoft.com/office/powerpoint/2010/main" val="105166211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2D24F2-BFD3-4912-BD80-186BED1F1303}"/>
              </a:ext>
            </a:extLst>
          </p:cNvPr>
          <p:cNvSpPr>
            <a:spLocks noGrp="1"/>
          </p:cNvSpPr>
          <p:nvPr>
            <p:ph type="title"/>
          </p:nvPr>
        </p:nvSpPr>
        <p:spPr>
          <a:xfrm>
            <a:off x="838200" y="365126"/>
            <a:ext cx="10515600" cy="682439"/>
          </a:xfrm>
        </p:spPr>
        <p:txBody>
          <a:bodyPr>
            <a:normAutofit/>
          </a:bodyPr>
          <a:lstStyle/>
          <a:p>
            <a:pPr algn="ctr"/>
            <a:endParaRPr lang="en-IN" sz="3600"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AF3393BD-8FD8-463B-8410-8E972A297CDC}"/>
              </a:ext>
            </a:extLst>
          </p:cNvPr>
          <p:cNvSpPr>
            <a:spLocks noGrp="1"/>
          </p:cNvSpPr>
          <p:nvPr>
            <p:ph idx="1"/>
          </p:nvPr>
        </p:nvSpPr>
        <p:spPr>
          <a:xfrm>
            <a:off x="838200" y="1296140"/>
            <a:ext cx="10515600" cy="4776187"/>
          </a:xfrm>
        </p:spPr>
        <p:txBody>
          <a:bodyPr>
            <a:normAutofit/>
          </a:bodyPr>
          <a:lstStyle/>
          <a:p>
            <a:pPr>
              <a:lnSpc>
                <a:spcPct val="200000"/>
              </a:lnSpc>
            </a:pPr>
            <a:endParaRPr lang="en-US" sz="1050" dirty="0"/>
          </a:p>
          <a:p>
            <a:pPr marL="0" indent="0">
              <a:buNone/>
            </a:pPr>
            <a:endParaRPr lang="en-IN" sz="2000" dirty="0">
              <a:latin typeface="Times New Roman" panose="02020603050405020304" pitchFamily="18" charset="0"/>
              <a:cs typeface="Times New Roman" panose="02020603050405020304" pitchFamily="18" charset="0"/>
            </a:endParaRPr>
          </a:p>
        </p:txBody>
      </p:sp>
      <p:sp>
        <p:nvSpPr>
          <p:cNvPr id="4" name="Rectangle 3">
            <a:extLst>
              <a:ext uri="{FF2B5EF4-FFF2-40B4-BE49-F238E27FC236}">
                <a16:creationId xmlns:a16="http://schemas.microsoft.com/office/drawing/2014/main" id="{37D37304-CB96-4D35-AD3D-7F747A23E4B3}"/>
              </a:ext>
            </a:extLst>
          </p:cNvPr>
          <p:cNvSpPr/>
          <p:nvPr/>
        </p:nvSpPr>
        <p:spPr>
          <a:xfrm>
            <a:off x="0" y="6178858"/>
            <a:ext cx="12192000" cy="679143"/>
          </a:xfrm>
          <a:prstGeom prst="rect">
            <a:avLst/>
          </a:prstGeom>
          <a:solidFill>
            <a:srgbClr val="EC73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 name="Rectangle 4">
            <a:extLst>
              <a:ext uri="{FF2B5EF4-FFF2-40B4-BE49-F238E27FC236}">
                <a16:creationId xmlns:a16="http://schemas.microsoft.com/office/drawing/2014/main" id="{422BBA13-C0F1-4E48-A0E1-36912342E413}"/>
              </a:ext>
            </a:extLst>
          </p:cNvPr>
          <p:cNvSpPr/>
          <p:nvPr/>
        </p:nvSpPr>
        <p:spPr>
          <a:xfrm>
            <a:off x="0" y="6347534"/>
            <a:ext cx="12192000" cy="510468"/>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cxnSp>
        <p:nvCxnSpPr>
          <p:cNvPr id="7" name="Straight Connector 6">
            <a:extLst>
              <a:ext uri="{FF2B5EF4-FFF2-40B4-BE49-F238E27FC236}">
                <a16:creationId xmlns:a16="http://schemas.microsoft.com/office/drawing/2014/main" id="{B8010F8F-0406-4B07-9F9D-4D96C629A727}"/>
              </a:ext>
            </a:extLst>
          </p:cNvPr>
          <p:cNvCxnSpPr>
            <a:cxnSpLocks/>
          </p:cNvCxnSpPr>
          <p:nvPr/>
        </p:nvCxnSpPr>
        <p:spPr>
          <a:xfrm>
            <a:off x="1546194" y="1127463"/>
            <a:ext cx="9099611" cy="0"/>
          </a:xfrm>
          <a:prstGeom prst="line">
            <a:avLst/>
          </a:prstGeom>
          <a:ln w="19050"/>
        </p:spPr>
        <p:style>
          <a:lnRef idx="1">
            <a:schemeClr val="accent3"/>
          </a:lnRef>
          <a:fillRef idx="0">
            <a:schemeClr val="accent3"/>
          </a:fillRef>
          <a:effectRef idx="0">
            <a:schemeClr val="accent3"/>
          </a:effectRef>
          <a:fontRef idx="minor">
            <a:schemeClr val="tx1"/>
          </a:fontRef>
        </p:style>
      </p:cxnSp>
      <p:sp>
        <p:nvSpPr>
          <p:cNvPr id="6" name="Slide Number Placeholder 5">
            <a:extLst>
              <a:ext uri="{FF2B5EF4-FFF2-40B4-BE49-F238E27FC236}">
                <a16:creationId xmlns:a16="http://schemas.microsoft.com/office/drawing/2014/main" id="{4448274A-9B59-41E2-8B02-D3773BFB9450}"/>
              </a:ext>
            </a:extLst>
          </p:cNvPr>
          <p:cNvSpPr>
            <a:spLocks noGrp="1"/>
          </p:cNvSpPr>
          <p:nvPr>
            <p:ph type="sldNum" sz="quarter" idx="12"/>
          </p:nvPr>
        </p:nvSpPr>
        <p:spPr/>
        <p:txBody>
          <a:bodyPr/>
          <a:lstStyle/>
          <a:p>
            <a:fld id="{C6070333-FABE-4FD6-AEAE-4A299F022C69}" type="slidenum">
              <a:rPr lang="en-IN" smtClean="0">
                <a:solidFill>
                  <a:schemeClr val="bg1"/>
                </a:solidFill>
              </a:rPr>
              <a:t>19</a:t>
            </a:fld>
            <a:endParaRPr lang="en-IN" dirty="0">
              <a:solidFill>
                <a:schemeClr val="bg1"/>
              </a:solidFill>
            </a:endParaRPr>
          </a:p>
        </p:txBody>
      </p:sp>
      <p:pic>
        <p:nvPicPr>
          <p:cNvPr id="8" name="3">
            <a:hlinkClick r:id="" action="ppaction://media"/>
            <a:extLst>
              <a:ext uri="{FF2B5EF4-FFF2-40B4-BE49-F238E27FC236}">
                <a16:creationId xmlns:a16="http://schemas.microsoft.com/office/drawing/2014/main" id="{A6F1E6DC-BAAC-41C3-9540-6EC87DAFD999}"/>
              </a:ext>
            </a:extLst>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0" y="0"/>
            <a:ext cx="12192000" cy="6178857"/>
          </a:xfrm>
          <a:prstGeom prst="rect">
            <a:avLst/>
          </a:prstGeom>
        </p:spPr>
      </p:pic>
    </p:spTree>
    <p:extLst>
      <p:ext uri="{BB962C8B-B14F-4D97-AF65-F5344CB8AC3E}">
        <p14:creationId xmlns:p14="http://schemas.microsoft.com/office/powerpoint/2010/main" val="1180721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0000"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8"/>
                </p:tgtEl>
              </p:cMediaNode>
            </p:video>
            <p:seq concurrent="1" nextAc="seek">
              <p:cTn id="8" restart="whenNotActive" fill="hold" evtFilter="cancelBubble" nodeType="interactiveSeq">
                <p:stCondLst>
                  <p:cond evt="onClick" delay="0">
                    <p:tgtEl>
                      <p:spTgt spid="8"/>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8"/>
                                        </p:tgtEl>
                                      </p:cBhvr>
                                    </p:cmd>
                                  </p:childTnLst>
                                </p:cTn>
                              </p:par>
                            </p:childTnLst>
                          </p:cTn>
                        </p:par>
                      </p:childTnLst>
                    </p:cTn>
                  </p:par>
                </p:childTnLst>
              </p:cTn>
              <p:nextCondLst>
                <p:cond evt="onClick" delay="0">
                  <p:tgtEl>
                    <p:spTgt spid="8"/>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2D24F2-BFD3-4912-BD80-186BED1F1303}"/>
              </a:ext>
            </a:extLst>
          </p:cNvPr>
          <p:cNvSpPr>
            <a:spLocks noGrp="1"/>
          </p:cNvSpPr>
          <p:nvPr>
            <p:ph type="title"/>
          </p:nvPr>
        </p:nvSpPr>
        <p:spPr>
          <a:xfrm>
            <a:off x="838200" y="365126"/>
            <a:ext cx="10515600" cy="682439"/>
          </a:xfrm>
        </p:spPr>
        <p:txBody>
          <a:bodyPr>
            <a:normAutofit fontScale="90000"/>
          </a:bodyPr>
          <a:lstStyle/>
          <a:p>
            <a:pPr algn="ctr"/>
            <a:r>
              <a:rPr lang="en-IN" dirty="0">
                <a:latin typeface="Times New Roman" panose="02020603050405020304" pitchFamily="18" charset="0"/>
                <a:cs typeface="Times New Roman" panose="02020603050405020304" pitchFamily="18" charset="0"/>
              </a:rPr>
              <a:t>Contents</a:t>
            </a:r>
          </a:p>
        </p:txBody>
      </p:sp>
      <p:sp>
        <p:nvSpPr>
          <p:cNvPr id="3" name="Content Placeholder 2">
            <a:extLst>
              <a:ext uri="{FF2B5EF4-FFF2-40B4-BE49-F238E27FC236}">
                <a16:creationId xmlns:a16="http://schemas.microsoft.com/office/drawing/2014/main" id="{AF3393BD-8FD8-463B-8410-8E972A297CDC}"/>
              </a:ext>
            </a:extLst>
          </p:cNvPr>
          <p:cNvSpPr>
            <a:spLocks noGrp="1"/>
          </p:cNvSpPr>
          <p:nvPr>
            <p:ph idx="1"/>
          </p:nvPr>
        </p:nvSpPr>
        <p:spPr>
          <a:xfrm>
            <a:off x="1546194" y="1296140"/>
            <a:ext cx="9807605" cy="4705166"/>
          </a:xfrm>
        </p:spPr>
        <p:txBody>
          <a:bodyPr>
            <a:normAutofit/>
          </a:bodyPr>
          <a:lstStyle/>
          <a:p>
            <a:r>
              <a:rPr lang="en-US" sz="2200" dirty="0">
                <a:latin typeface="Times New Roman" panose="02020603050405020304" pitchFamily="18" charset="0"/>
                <a:cs typeface="Times New Roman" panose="02020603050405020304" pitchFamily="18" charset="0"/>
              </a:rPr>
              <a:t>Problem Statement</a:t>
            </a:r>
          </a:p>
          <a:p>
            <a:r>
              <a:rPr lang="en-US" sz="2200" dirty="0">
                <a:latin typeface="Times New Roman" panose="02020603050405020304" pitchFamily="18" charset="0"/>
                <a:cs typeface="Times New Roman" panose="02020603050405020304" pitchFamily="18" charset="0"/>
              </a:rPr>
              <a:t>Scientific Objectives</a:t>
            </a:r>
          </a:p>
          <a:p>
            <a:r>
              <a:rPr lang="en-US" sz="2200" dirty="0">
                <a:latin typeface="Times New Roman" panose="02020603050405020304" pitchFamily="18" charset="0"/>
                <a:cs typeface="Times New Roman" panose="02020603050405020304" pitchFamily="18" charset="0"/>
              </a:rPr>
              <a:t>Timeline &amp; Approach</a:t>
            </a:r>
          </a:p>
          <a:p>
            <a:r>
              <a:rPr lang="en-US" sz="2200" dirty="0">
                <a:latin typeface="Times New Roman" panose="02020603050405020304" pitchFamily="18" charset="0"/>
                <a:cs typeface="Times New Roman" panose="02020603050405020304" pitchFamily="18" charset="0"/>
              </a:rPr>
              <a:t>Methodology</a:t>
            </a:r>
          </a:p>
          <a:p>
            <a:r>
              <a:rPr lang="en-US" sz="2200" dirty="0">
                <a:latin typeface="Times New Roman" panose="02020603050405020304" pitchFamily="18" charset="0"/>
                <a:cs typeface="Times New Roman" panose="02020603050405020304" pitchFamily="18" charset="0"/>
              </a:rPr>
              <a:t>Drag Correlation Study</a:t>
            </a:r>
          </a:p>
          <a:p>
            <a:r>
              <a:rPr lang="en-US" sz="2200" dirty="0">
                <a:latin typeface="Times New Roman" panose="02020603050405020304" pitchFamily="18" charset="0"/>
                <a:cs typeface="Times New Roman" panose="02020603050405020304" pitchFamily="18" charset="0"/>
              </a:rPr>
              <a:t>Results and Discussion</a:t>
            </a:r>
          </a:p>
          <a:p>
            <a:r>
              <a:rPr lang="en-US" sz="2200" dirty="0">
                <a:latin typeface="Times New Roman" panose="02020603050405020304" pitchFamily="18" charset="0"/>
                <a:cs typeface="Times New Roman" panose="02020603050405020304" pitchFamily="18" charset="0"/>
              </a:rPr>
              <a:t>Inferences</a:t>
            </a:r>
          </a:p>
          <a:p>
            <a:r>
              <a:rPr lang="en-US" sz="2200" dirty="0">
                <a:latin typeface="Times New Roman" panose="02020603050405020304" pitchFamily="18" charset="0"/>
                <a:cs typeface="Times New Roman" panose="02020603050405020304" pitchFamily="18" charset="0"/>
              </a:rPr>
              <a:t>Conclusion</a:t>
            </a:r>
          </a:p>
          <a:p>
            <a:r>
              <a:rPr lang="en-US" sz="2200" dirty="0">
                <a:latin typeface="Times New Roman" panose="02020603050405020304" pitchFamily="18" charset="0"/>
                <a:cs typeface="Times New Roman" panose="02020603050405020304" pitchFamily="18" charset="0"/>
              </a:rPr>
              <a:t>Ongoing Work</a:t>
            </a:r>
          </a:p>
          <a:p>
            <a:r>
              <a:rPr lang="en-US" sz="2200" dirty="0">
                <a:latin typeface="Times New Roman" panose="02020603050405020304" pitchFamily="18" charset="0"/>
                <a:cs typeface="Times New Roman" panose="02020603050405020304" pitchFamily="18" charset="0"/>
              </a:rPr>
              <a:t>References</a:t>
            </a:r>
            <a:endParaRPr lang="en-IN" dirty="0">
              <a:latin typeface="Times New Roman" panose="02020603050405020304" pitchFamily="18" charset="0"/>
              <a:cs typeface="Times New Roman" panose="02020603050405020304" pitchFamily="18" charset="0"/>
            </a:endParaRPr>
          </a:p>
        </p:txBody>
      </p:sp>
      <p:sp>
        <p:nvSpPr>
          <p:cNvPr id="4" name="Rectangle 3">
            <a:extLst>
              <a:ext uri="{FF2B5EF4-FFF2-40B4-BE49-F238E27FC236}">
                <a16:creationId xmlns:a16="http://schemas.microsoft.com/office/drawing/2014/main" id="{37D37304-CB96-4D35-AD3D-7F747A23E4B3}"/>
              </a:ext>
            </a:extLst>
          </p:cNvPr>
          <p:cNvSpPr/>
          <p:nvPr/>
        </p:nvSpPr>
        <p:spPr>
          <a:xfrm>
            <a:off x="0" y="6178858"/>
            <a:ext cx="12192000" cy="679143"/>
          </a:xfrm>
          <a:prstGeom prst="rect">
            <a:avLst/>
          </a:prstGeom>
          <a:solidFill>
            <a:srgbClr val="EC73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 name="Rectangle 4">
            <a:extLst>
              <a:ext uri="{FF2B5EF4-FFF2-40B4-BE49-F238E27FC236}">
                <a16:creationId xmlns:a16="http://schemas.microsoft.com/office/drawing/2014/main" id="{422BBA13-C0F1-4E48-A0E1-36912342E413}"/>
              </a:ext>
            </a:extLst>
          </p:cNvPr>
          <p:cNvSpPr/>
          <p:nvPr/>
        </p:nvSpPr>
        <p:spPr>
          <a:xfrm>
            <a:off x="0" y="6347534"/>
            <a:ext cx="12192000" cy="510468"/>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cxnSp>
        <p:nvCxnSpPr>
          <p:cNvPr id="7" name="Straight Connector 6">
            <a:extLst>
              <a:ext uri="{FF2B5EF4-FFF2-40B4-BE49-F238E27FC236}">
                <a16:creationId xmlns:a16="http://schemas.microsoft.com/office/drawing/2014/main" id="{B8010F8F-0406-4B07-9F9D-4D96C629A727}"/>
              </a:ext>
            </a:extLst>
          </p:cNvPr>
          <p:cNvCxnSpPr>
            <a:cxnSpLocks/>
          </p:cNvCxnSpPr>
          <p:nvPr/>
        </p:nvCxnSpPr>
        <p:spPr>
          <a:xfrm>
            <a:off x="1546194" y="1127463"/>
            <a:ext cx="9099611" cy="0"/>
          </a:xfrm>
          <a:prstGeom prst="line">
            <a:avLst/>
          </a:prstGeom>
          <a:ln w="19050"/>
        </p:spPr>
        <p:style>
          <a:lnRef idx="1">
            <a:schemeClr val="accent3"/>
          </a:lnRef>
          <a:fillRef idx="0">
            <a:schemeClr val="accent3"/>
          </a:fillRef>
          <a:effectRef idx="0">
            <a:schemeClr val="accent3"/>
          </a:effectRef>
          <a:fontRef idx="minor">
            <a:schemeClr val="tx1"/>
          </a:fontRef>
        </p:style>
      </p:cxnSp>
      <p:sp>
        <p:nvSpPr>
          <p:cNvPr id="11" name="Slide Number Placeholder 10">
            <a:extLst>
              <a:ext uri="{FF2B5EF4-FFF2-40B4-BE49-F238E27FC236}">
                <a16:creationId xmlns:a16="http://schemas.microsoft.com/office/drawing/2014/main" id="{5B4E6AE4-C621-421C-B925-E85DC5FA4E5E}"/>
              </a:ext>
            </a:extLst>
          </p:cNvPr>
          <p:cNvSpPr>
            <a:spLocks noGrp="1"/>
          </p:cNvSpPr>
          <p:nvPr>
            <p:ph type="sldNum" sz="quarter" idx="12"/>
          </p:nvPr>
        </p:nvSpPr>
        <p:spPr/>
        <p:txBody>
          <a:bodyPr/>
          <a:lstStyle/>
          <a:p>
            <a:fld id="{C6070333-FABE-4FD6-AEAE-4A299F022C69}" type="slidenum">
              <a:rPr lang="en-IN" smtClean="0">
                <a:solidFill>
                  <a:schemeClr val="bg1"/>
                </a:solidFill>
              </a:rPr>
              <a:t>2</a:t>
            </a:fld>
            <a:endParaRPr lang="en-IN" dirty="0">
              <a:solidFill>
                <a:schemeClr val="bg1"/>
              </a:solidFill>
            </a:endParaRPr>
          </a:p>
        </p:txBody>
      </p:sp>
    </p:spTree>
    <p:extLst>
      <p:ext uri="{BB962C8B-B14F-4D97-AF65-F5344CB8AC3E}">
        <p14:creationId xmlns:p14="http://schemas.microsoft.com/office/powerpoint/2010/main" val="17333129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2D24F2-BFD3-4912-BD80-186BED1F1303}"/>
              </a:ext>
            </a:extLst>
          </p:cNvPr>
          <p:cNvSpPr>
            <a:spLocks noGrp="1"/>
          </p:cNvSpPr>
          <p:nvPr>
            <p:ph type="title"/>
          </p:nvPr>
        </p:nvSpPr>
        <p:spPr>
          <a:xfrm>
            <a:off x="838200" y="365126"/>
            <a:ext cx="10515600" cy="682439"/>
          </a:xfrm>
        </p:spPr>
        <p:txBody>
          <a:bodyPr>
            <a:normAutofit/>
          </a:bodyPr>
          <a:lstStyle/>
          <a:p>
            <a:pPr algn="ctr"/>
            <a:r>
              <a:rPr lang="en-IN" sz="3600" dirty="0">
                <a:latin typeface="Times New Roman" panose="02020603050405020304" pitchFamily="18" charset="0"/>
                <a:cs typeface="Times New Roman" panose="02020603050405020304" pitchFamily="18" charset="0"/>
              </a:rPr>
              <a:t>Conclusion</a:t>
            </a:r>
          </a:p>
        </p:txBody>
      </p:sp>
      <p:sp>
        <p:nvSpPr>
          <p:cNvPr id="3" name="Content Placeholder 2">
            <a:extLst>
              <a:ext uri="{FF2B5EF4-FFF2-40B4-BE49-F238E27FC236}">
                <a16:creationId xmlns:a16="http://schemas.microsoft.com/office/drawing/2014/main" id="{AF3393BD-8FD8-463B-8410-8E972A297CDC}"/>
              </a:ext>
            </a:extLst>
          </p:cNvPr>
          <p:cNvSpPr>
            <a:spLocks noGrp="1"/>
          </p:cNvSpPr>
          <p:nvPr>
            <p:ph idx="1"/>
          </p:nvPr>
        </p:nvSpPr>
        <p:spPr>
          <a:xfrm>
            <a:off x="838200" y="1296140"/>
            <a:ext cx="10515600" cy="4776187"/>
          </a:xfrm>
        </p:spPr>
        <p:txBody>
          <a:bodyPr>
            <a:normAutofit fontScale="92500" lnSpcReduction="10000"/>
          </a:bodyPr>
          <a:lstStyle/>
          <a:p>
            <a:pPr marL="342900" indent="-342900">
              <a:lnSpc>
                <a:spcPct val="150000"/>
              </a:lnSpc>
              <a:buFont typeface="+mj-lt"/>
              <a:buAutoNum type="arabicPeriod"/>
            </a:pPr>
            <a:r>
              <a:rPr lang="en-IN" sz="1800" dirty="0">
                <a:latin typeface="Times New Roman" panose="02020603050405020304" pitchFamily="18" charset="0"/>
                <a:ea typeface="Times New Roman" panose="02020603050405020304" pitchFamily="18" charset="0"/>
              </a:rPr>
              <a:t>Novel Type microchannel showed the best Flow rate ratio and Minimum radius values among other microchannel models. Thus, it is selected as the suitable model to conduct Multiphase study. </a:t>
            </a:r>
          </a:p>
          <a:p>
            <a:pPr marL="342900" indent="-342900">
              <a:lnSpc>
                <a:spcPct val="150000"/>
              </a:lnSpc>
              <a:buFont typeface="+mj-lt"/>
              <a:buAutoNum type="arabicPeriod"/>
            </a:pPr>
            <a:endParaRPr lang="en-IN" sz="2000" dirty="0">
              <a:latin typeface="Times New Roman" panose="02020603050405020304" pitchFamily="18" charset="0"/>
              <a:ea typeface="Times New Roman" panose="02020603050405020304" pitchFamily="18" charset="0"/>
            </a:endParaRPr>
          </a:p>
          <a:p>
            <a:pPr marL="342900" marR="0" lvl="0" indent="-342900" algn="l" defTabSz="914400" rtl="0" eaLnBrk="1" fontAlgn="auto" latinLnBrk="0" hangingPunct="1">
              <a:lnSpc>
                <a:spcPct val="150000"/>
              </a:lnSpc>
              <a:spcBef>
                <a:spcPts val="0"/>
              </a:spcBef>
              <a:spcAft>
                <a:spcPts val="0"/>
              </a:spcAft>
              <a:buClr>
                <a:srgbClr val="000000"/>
              </a:buClr>
              <a:buSzTx/>
              <a:buFont typeface="+mj-lt"/>
              <a:buAutoNum type="arabicPeriod"/>
              <a:tabLst/>
              <a:defRPr/>
            </a:pPr>
            <a:r>
              <a:rPr kumimoji="0" lang="en-US" sz="1800" b="0" i="0" u="none" strike="noStrike" kern="0" cap="none" spc="0" normalizeH="0" baseline="0" noProof="0" dirty="0">
                <a:ln>
                  <a:noFill/>
                </a:ln>
                <a:solidFill>
                  <a:srgbClr val="000000"/>
                </a:solidFill>
                <a:effectLst/>
                <a:uLnTx/>
                <a:uFillTx/>
                <a:latin typeface="Times New Roman" panose="02020603050405020304" pitchFamily="18" charset="0"/>
                <a:cs typeface="Times New Roman" panose="02020603050405020304" pitchFamily="18" charset="0"/>
                <a:sym typeface="Arial"/>
              </a:rPr>
              <a:t>Syamlal O’Brien drag correlation outperformed others for both the cases of superficial gas velocity, 2.19 m/s and 3.28 m/s, by accurately predicting the Mean Eulerian particle velocity distributions at various lateral locations of the fluidized bed.</a:t>
            </a:r>
          </a:p>
          <a:p>
            <a:pPr marL="342900" marR="0" lvl="0" indent="-342900" algn="l" defTabSz="914400" rtl="0" eaLnBrk="1" fontAlgn="auto" latinLnBrk="0" hangingPunct="1">
              <a:lnSpc>
                <a:spcPct val="150000"/>
              </a:lnSpc>
              <a:spcBef>
                <a:spcPts val="0"/>
              </a:spcBef>
              <a:spcAft>
                <a:spcPts val="0"/>
              </a:spcAft>
              <a:buClr>
                <a:srgbClr val="000000"/>
              </a:buClr>
              <a:buSzTx/>
              <a:buFont typeface="+mj-lt"/>
              <a:buAutoNum type="arabicPeriod"/>
              <a:tabLst/>
              <a:defRPr/>
            </a:pPr>
            <a:endParaRPr kumimoji="0" lang="en-US" sz="1800" b="0" i="0" u="none" strike="noStrike" kern="0" cap="none" spc="0" normalizeH="0" baseline="0" noProof="0" dirty="0">
              <a:ln>
                <a:noFill/>
              </a:ln>
              <a:solidFill>
                <a:srgbClr val="000000"/>
              </a:solidFill>
              <a:effectLst/>
              <a:uLnTx/>
              <a:uFillTx/>
              <a:latin typeface="Times New Roman" panose="02020603050405020304" pitchFamily="18" charset="0"/>
              <a:cs typeface="Times New Roman" panose="02020603050405020304" pitchFamily="18" charset="0"/>
              <a:sym typeface="Arial"/>
            </a:endParaRPr>
          </a:p>
          <a:p>
            <a:pPr marL="342900" marR="0" lvl="0" indent="-342900" algn="l" defTabSz="914400" rtl="0" eaLnBrk="1" fontAlgn="auto" latinLnBrk="0" hangingPunct="1">
              <a:lnSpc>
                <a:spcPct val="150000"/>
              </a:lnSpc>
              <a:spcBef>
                <a:spcPts val="0"/>
              </a:spcBef>
              <a:spcAft>
                <a:spcPts val="0"/>
              </a:spcAft>
              <a:buClr>
                <a:srgbClr val="000000"/>
              </a:buClr>
              <a:buSzTx/>
              <a:buFont typeface="+mj-lt"/>
              <a:buAutoNum type="arabicPeriod"/>
              <a:tabLst/>
              <a:defRPr/>
            </a:pPr>
            <a:r>
              <a:rPr lang="en-US" sz="1800" kern="0" dirty="0">
                <a:solidFill>
                  <a:srgbClr val="000000"/>
                </a:solidFill>
                <a:latin typeface="Times New Roman" panose="02020603050405020304" pitchFamily="18" charset="0"/>
                <a:cs typeface="Times New Roman" panose="02020603050405020304" pitchFamily="18" charset="0"/>
                <a:sym typeface="Arial"/>
              </a:rPr>
              <a:t>Multiphase Study of Blood flow provided useful insights about the inability of Syamlal model in simulating Fluid-Fluid flows. </a:t>
            </a:r>
          </a:p>
          <a:p>
            <a:pPr marL="342900" marR="0" lvl="0" indent="-342900" algn="l" defTabSz="914400" rtl="0" eaLnBrk="1" fontAlgn="auto" latinLnBrk="0" hangingPunct="1">
              <a:lnSpc>
                <a:spcPct val="150000"/>
              </a:lnSpc>
              <a:spcBef>
                <a:spcPts val="0"/>
              </a:spcBef>
              <a:spcAft>
                <a:spcPts val="0"/>
              </a:spcAft>
              <a:buClr>
                <a:srgbClr val="000000"/>
              </a:buClr>
              <a:buSzTx/>
              <a:buFont typeface="+mj-lt"/>
              <a:buAutoNum type="arabicPeriod"/>
              <a:tabLst/>
              <a:defRPr/>
            </a:pPr>
            <a:endParaRPr lang="en-US" sz="1800" kern="0" dirty="0">
              <a:solidFill>
                <a:srgbClr val="000000"/>
              </a:solidFill>
              <a:latin typeface="Times New Roman" panose="02020603050405020304" pitchFamily="18" charset="0"/>
              <a:cs typeface="Times New Roman" panose="02020603050405020304" pitchFamily="18" charset="0"/>
              <a:sym typeface="Arial"/>
            </a:endParaRPr>
          </a:p>
          <a:p>
            <a:pPr marL="342900" marR="0" lvl="0" indent="-342900" algn="l" defTabSz="914400" rtl="0" eaLnBrk="1" fontAlgn="auto" latinLnBrk="0" hangingPunct="1">
              <a:lnSpc>
                <a:spcPct val="150000"/>
              </a:lnSpc>
              <a:spcBef>
                <a:spcPts val="0"/>
              </a:spcBef>
              <a:spcAft>
                <a:spcPts val="0"/>
              </a:spcAft>
              <a:buClr>
                <a:srgbClr val="000000"/>
              </a:buClr>
              <a:buSzTx/>
              <a:buFont typeface="+mj-lt"/>
              <a:buAutoNum type="arabicPeriod"/>
              <a:tabLst/>
              <a:defRPr/>
            </a:pPr>
            <a:r>
              <a:rPr lang="en-US" sz="1800" kern="0" dirty="0">
                <a:solidFill>
                  <a:srgbClr val="000000"/>
                </a:solidFill>
                <a:latin typeface="Times New Roman" panose="02020603050405020304" pitchFamily="18" charset="0"/>
                <a:cs typeface="Times New Roman" panose="02020603050405020304" pitchFamily="18" charset="0"/>
                <a:sym typeface="Arial"/>
              </a:rPr>
              <a:t>Blood flow is considered as a solid-fluid dispersed flow with RBCs as the solid phase and Plasma as the fluid phase. Kinetic Theory of Granular Flow is being implemented for the Solid phase.</a:t>
            </a:r>
          </a:p>
          <a:p>
            <a:pPr marL="342900" marR="0" lvl="0" indent="-342900" algn="l" defTabSz="914400" rtl="0" eaLnBrk="1" fontAlgn="auto" latinLnBrk="0" hangingPunct="1">
              <a:lnSpc>
                <a:spcPct val="150000"/>
              </a:lnSpc>
              <a:spcBef>
                <a:spcPts val="0"/>
              </a:spcBef>
              <a:spcAft>
                <a:spcPts val="0"/>
              </a:spcAft>
              <a:buClr>
                <a:srgbClr val="000000"/>
              </a:buClr>
              <a:buSzTx/>
              <a:buFont typeface="+mj-lt"/>
              <a:buAutoNum type="arabicPeriod"/>
              <a:tabLst/>
              <a:defRPr/>
            </a:pPr>
            <a:endParaRPr kumimoji="0" lang="en-US" sz="1600" b="0" i="0" u="none" strike="noStrike" kern="0" cap="none" spc="0" normalizeH="0" baseline="0" noProof="0" dirty="0">
              <a:ln>
                <a:noFill/>
              </a:ln>
              <a:solidFill>
                <a:srgbClr val="000000"/>
              </a:solidFill>
              <a:effectLst/>
              <a:uLnTx/>
              <a:uFillTx/>
              <a:latin typeface="Times New Roman" panose="02020603050405020304" pitchFamily="18" charset="0"/>
              <a:cs typeface="Times New Roman" panose="02020603050405020304" pitchFamily="18" charset="0"/>
              <a:sym typeface="Arial"/>
            </a:endParaRPr>
          </a:p>
          <a:p>
            <a:pPr marL="342900" marR="0" lvl="0" indent="-342900" algn="l" defTabSz="914400" rtl="0" eaLnBrk="1" fontAlgn="auto" latinLnBrk="0" hangingPunct="1">
              <a:lnSpc>
                <a:spcPct val="150000"/>
              </a:lnSpc>
              <a:spcBef>
                <a:spcPts val="0"/>
              </a:spcBef>
              <a:spcAft>
                <a:spcPts val="0"/>
              </a:spcAft>
              <a:buClr>
                <a:srgbClr val="000000"/>
              </a:buClr>
              <a:buSzTx/>
              <a:buFont typeface="+mj-lt"/>
              <a:buAutoNum type="arabicPeriod"/>
              <a:tabLst/>
              <a:defRPr/>
            </a:pPr>
            <a:endParaRPr kumimoji="0" lang="en-US" sz="1600" b="0" i="0" u="none" strike="noStrike" kern="0" cap="none" spc="0" normalizeH="0" baseline="0" noProof="0" dirty="0">
              <a:ln>
                <a:noFill/>
              </a:ln>
              <a:solidFill>
                <a:srgbClr val="000000"/>
              </a:solidFill>
              <a:effectLst/>
              <a:uLnTx/>
              <a:uFillTx/>
              <a:latin typeface="Times New Roman" panose="02020603050405020304" pitchFamily="18" charset="0"/>
              <a:cs typeface="Times New Roman" panose="02020603050405020304" pitchFamily="18" charset="0"/>
              <a:sym typeface="Arial"/>
            </a:endParaRPr>
          </a:p>
          <a:p>
            <a:pPr marL="342900" indent="-342900">
              <a:lnSpc>
                <a:spcPct val="150000"/>
              </a:lnSpc>
              <a:buFont typeface="+mj-lt"/>
              <a:buAutoNum type="arabicPeriod"/>
            </a:pPr>
            <a:endParaRPr lang="en-IN" sz="1800" dirty="0">
              <a:latin typeface="Times New Roman" panose="02020603050405020304" pitchFamily="18" charset="0"/>
              <a:ea typeface="Times New Roman" panose="02020603050405020304" pitchFamily="18" charset="0"/>
            </a:endParaRPr>
          </a:p>
          <a:p>
            <a:pPr marL="342900" indent="-342900">
              <a:lnSpc>
                <a:spcPct val="150000"/>
              </a:lnSpc>
              <a:buFont typeface="+mj-lt"/>
              <a:buAutoNum type="arabicPeriod"/>
            </a:pPr>
            <a:endParaRPr lang="en-IN" sz="1800" dirty="0">
              <a:latin typeface="Times New Roman" panose="02020603050405020304" pitchFamily="18" charset="0"/>
              <a:ea typeface="Times New Roman" panose="02020603050405020304" pitchFamily="18" charset="0"/>
            </a:endParaRPr>
          </a:p>
          <a:p>
            <a:pPr marL="342900" indent="-342900">
              <a:lnSpc>
                <a:spcPct val="150000"/>
              </a:lnSpc>
              <a:buFont typeface="+mj-lt"/>
              <a:buAutoNum type="arabicPeriod"/>
            </a:pPr>
            <a:endParaRPr lang="en-IN" sz="1800" dirty="0">
              <a:effectLst/>
              <a:latin typeface="Times New Roman" panose="02020603050405020304" pitchFamily="18" charset="0"/>
              <a:ea typeface="Times New Roman" panose="02020603050405020304" pitchFamily="18" charset="0"/>
            </a:endParaRPr>
          </a:p>
          <a:p>
            <a:pPr marL="342900" indent="-342900">
              <a:lnSpc>
                <a:spcPct val="150000"/>
              </a:lnSpc>
              <a:buFont typeface="+mj-lt"/>
              <a:buAutoNum type="arabicPeriod"/>
            </a:pPr>
            <a:endParaRPr lang="en-US" sz="18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indent="0">
              <a:lnSpc>
                <a:spcPct val="200000"/>
              </a:lnSpc>
              <a:buNone/>
            </a:pPr>
            <a:endParaRPr lang="en-US" sz="1050" dirty="0"/>
          </a:p>
          <a:p>
            <a:pPr marL="0" indent="0">
              <a:buNone/>
            </a:pPr>
            <a:endParaRPr lang="en-IN" sz="2000" dirty="0">
              <a:latin typeface="Times New Roman" panose="02020603050405020304" pitchFamily="18" charset="0"/>
              <a:cs typeface="Times New Roman" panose="02020603050405020304" pitchFamily="18" charset="0"/>
            </a:endParaRPr>
          </a:p>
        </p:txBody>
      </p:sp>
      <p:sp>
        <p:nvSpPr>
          <p:cNvPr id="4" name="Rectangle 3">
            <a:extLst>
              <a:ext uri="{FF2B5EF4-FFF2-40B4-BE49-F238E27FC236}">
                <a16:creationId xmlns:a16="http://schemas.microsoft.com/office/drawing/2014/main" id="{37D37304-CB96-4D35-AD3D-7F747A23E4B3}"/>
              </a:ext>
            </a:extLst>
          </p:cNvPr>
          <p:cNvSpPr/>
          <p:nvPr/>
        </p:nvSpPr>
        <p:spPr>
          <a:xfrm>
            <a:off x="0" y="6178858"/>
            <a:ext cx="12192000" cy="679143"/>
          </a:xfrm>
          <a:prstGeom prst="rect">
            <a:avLst/>
          </a:prstGeom>
          <a:solidFill>
            <a:srgbClr val="EC73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 name="Rectangle 4">
            <a:extLst>
              <a:ext uri="{FF2B5EF4-FFF2-40B4-BE49-F238E27FC236}">
                <a16:creationId xmlns:a16="http://schemas.microsoft.com/office/drawing/2014/main" id="{422BBA13-C0F1-4E48-A0E1-36912342E413}"/>
              </a:ext>
            </a:extLst>
          </p:cNvPr>
          <p:cNvSpPr/>
          <p:nvPr/>
        </p:nvSpPr>
        <p:spPr>
          <a:xfrm>
            <a:off x="0" y="6347534"/>
            <a:ext cx="12192000" cy="510468"/>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cxnSp>
        <p:nvCxnSpPr>
          <p:cNvPr id="7" name="Straight Connector 6">
            <a:extLst>
              <a:ext uri="{FF2B5EF4-FFF2-40B4-BE49-F238E27FC236}">
                <a16:creationId xmlns:a16="http://schemas.microsoft.com/office/drawing/2014/main" id="{B8010F8F-0406-4B07-9F9D-4D96C629A727}"/>
              </a:ext>
            </a:extLst>
          </p:cNvPr>
          <p:cNvCxnSpPr>
            <a:cxnSpLocks/>
          </p:cNvCxnSpPr>
          <p:nvPr/>
        </p:nvCxnSpPr>
        <p:spPr>
          <a:xfrm>
            <a:off x="1546194" y="1127463"/>
            <a:ext cx="9099611" cy="0"/>
          </a:xfrm>
          <a:prstGeom prst="line">
            <a:avLst/>
          </a:prstGeom>
          <a:ln w="19050"/>
        </p:spPr>
        <p:style>
          <a:lnRef idx="1">
            <a:schemeClr val="accent3"/>
          </a:lnRef>
          <a:fillRef idx="0">
            <a:schemeClr val="accent3"/>
          </a:fillRef>
          <a:effectRef idx="0">
            <a:schemeClr val="accent3"/>
          </a:effectRef>
          <a:fontRef idx="minor">
            <a:schemeClr val="tx1"/>
          </a:fontRef>
        </p:style>
      </p:cxnSp>
      <p:sp>
        <p:nvSpPr>
          <p:cNvPr id="6" name="Slide Number Placeholder 5">
            <a:extLst>
              <a:ext uri="{FF2B5EF4-FFF2-40B4-BE49-F238E27FC236}">
                <a16:creationId xmlns:a16="http://schemas.microsoft.com/office/drawing/2014/main" id="{6021F2C9-FDDE-4C97-A121-3A23B77AFDFB}"/>
              </a:ext>
            </a:extLst>
          </p:cNvPr>
          <p:cNvSpPr>
            <a:spLocks noGrp="1"/>
          </p:cNvSpPr>
          <p:nvPr>
            <p:ph type="sldNum" sz="quarter" idx="12"/>
          </p:nvPr>
        </p:nvSpPr>
        <p:spPr/>
        <p:txBody>
          <a:bodyPr/>
          <a:lstStyle/>
          <a:p>
            <a:fld id="{C6070333-FABE-4FD6-AEAE-4A299F022C69}" type="slidenum">
              <a:rPr lang="en-IN" smtClean="0">
                <a:solidFill>
                  <a:schemeClr val="bg1"/>
                </a:solidFill>
              </a:rPr>
              <a:t>20</a:t>
            </a:fld>
            <a:endParaRPr lang="en-IN" dirty="0">
              <a:solidFill>
                <a:schemeClr val="bg1"/>
              </a:solidFill>
            </a:endParaRPr>
          </a:p>
        </p:txBody>
      </p:sp>
    </p:spTree>
    <p:extLst>
      <p:ext uri="{BB962C8B-B14F-4D97-AF65-F5344CB8AC3E}">
        <p14:creationId xmlns:p14="http://schemas.microsoft.com/office/powerpoint/2010/main" val="345188682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2D24F2-BFD3-4912-BD80-186BED1F1303}"/>
              </a:ext>
            </a:extLst>
          </p:cNvPr>
          <p:cNvSpPr>
            <a:spLocks noGrp="1"/>
          </p:cNvSpPr>
          <p:nvPr>
            <p:ph type="title"/>
          </p:nvPr>
        </p:nvSpPr>
        <p:spPr>
          <a:xfrm>
            <a:off x="838200" y="365126"/>
            <a:ext cx="10515600" cy="682439"/>
          </a:xfrm>
        </p:spPr>
        <p:txBody>
          <a:bodyPr>
            <a:normAutofit/>
          </a:bodyPr>
          <a:lstStyle/>
          <a:p>
            <a:pPr algn="ctr"/>
            <a:r>
              <a:rPr lang="en-IN" sz="3600" dirty="0">
                <a:latin typeface="Times New Roman" panose="02020603050405020304" pitchFamily="18" charset="0"/>
                <a:cs typeface="Times New Roman" panose="02020603050405020304" pitchFamily="18" charset="0"/>
              </a:rPr>
              <a:t>Ongoing Study</a:t>
            </a:r>
          </a:p>
        </p:txBody>
      </p:sp>
      <p:sp>
        <p:nvSpPr>
          <p:cNvPr id="3" name="Content Placeholder 2">
            <a:extLst>
              <a:ext uri="{FF2B5EF4-FFF2-40B4-BE49-F238E27FC236}">
                <a16:creationId xmlns:a16="http://schemas.microsoft.com/office/drawing/2014/main" id="{AF3393BD-8FD8-463B-8410-8E972A297CDC}"/>
              </a:ext>
            </a:extLst>
          </p:cNvPr>
          <p:cNvSpPr>
            <a:spLocks noGrp="1"/>
          </p:cNvSpPr>
          <p:nvPr>
            <p:ph idx="1"/>
          </p:nvPr>
        </p:nvSpPr>
        <p:spPr>
          <a:xfrm>
            <a:off x="838200" y="1296140"/>
            <a:ext cx="10515600" cy="4776187"/>
          </a:xfrm>
        </p:spPr>
        <p:txBody>
          <a:bodyPr>
            <a:normAutofit/>
          </a:bodyPr>
          <a:lstStyle/>
          <a:p>
            <a:pPr marL="342900" indent="-342900">
              <a:lnSpc>
                <a:spcPct val="200000"/>
              </a:lnSpc>
              <a:buFont typeface="+mj-lt"/>
              <a:buAutoNum type="arabicPeriod"/>
            </a:pPr>
            <a:r>
              <a:rPr lang="en-IN" sz="1800" dirty="0">
                <a:latin typeface="Times New Roman" panose="02020603050405020304" pitchFamily="18" charset="0"/>
                <a:ea typeface="Times New Roman" panose="02020603050405020304" pitchFamily="18" charset="0"/>
              </a:rPr>
              <a:t>Implemented the Blood flow (fluid-fluid) simulation for Syamlal O’Brien drag correlation using multiphaseEulerFoam solver. (Dispersed and Blended models)</a:t>
            </a:r>
          </a:p>
          <a:p>
            <a:pPr marL="342900" indent="-342900">
              <a:lnSpc>
                <a:spcPct val="200000"/>
              </a:lnSpc>
              <a:buFont typeface="+mj-lt"/>
              <a:buAutoNum type="arabicPeriod"/>
            </a:pPr>
            <a:r>
              <a:rPr lang="en-IN" sz="1800" dirty="0">
                <a:latin typeface="Times New Roman" panose="02020603050405020304" pitchFamily="18" charset="0"/>
                <a:ea typeface="Times New Roman" panose="02020603050405020304" pitchFamily="18" charset="0"/>
              </a:rPr>
              <a:t>Simulation crashes with a floating point error, which points to a mathematical error (division by 0 etc). </a:t>
            </a:r>
          </a:p>
          <a:p>
            <a:pPr marL="342900" indent="-342900">
              <a:lnSpc>
                <a:spcPct val="200000"/>
              </a:lnSpc>
              <a:buFont typeface="+mj-lt"/>
              <a:buAutoNum type="arabicPeriod"/>
            </a:pPr>
            <a:r>
              <a:rPr lang="en-IN" sz="1800" dirty="0">
                <a:latin typeface="Times New Roman" panose="02020603050405020304" pitchFamily="18" charset="0"/>
                <a:ea typeface="Times New Roman" panose="02020603050405020304" pitchFamily="18" charset="0"/>
              </a:rPr>
              <a:t>Arrived at a conclusion that Syamlal O’Brien cannot be applied to fluid-fluid systems.</a:t>
            </a:r>
          </a:p>
          <a:p>
            <a:pPr marL="342900" indent="-342900">
              <a:lnSpc>
                <a:spcPct val="200000"/>
              </a:lnSpc>
              <a:buFont typeface="+mj-lt"/>
              <a:buAutoNum type="arabicPeriod"/>
            </a:pPr>
            <a:r>
              <a:rPr lang="en-IN" sz="1800" dirty="0">
                <a:latin typeface="Times New Roman" panose="02020603050405020304" pitchFamily="18" charset="0"/>
                <a:ea typeface="Times New Roman" panose="02020603050405020304" pitchFamily="18" charset="0"/>
              </a:rPr>
              <a:t>Currently working on solid-fluid system case files of Blood flow with Syamlal drag correlation.</a:t>
            </a:r>
          </a:p>
          <a:p>
            <a:pPr marL="342900" indent="-342900">
              <a:lnSpc>
                <a:spcPct val="200000"/>
              </a:lnSpc>
              <a:buFont typeface="+mj-lt"/>
              <a:buAutoNum type="arabicPeriod"/>
            </a:pPr>
            <a:endParaRPr lang="en-IN" sz="1800" dirty="0">
              <a:latin typeface="Times New Roman" panose="02020603050405020304" pitchFamily="18" charset="0"/>
              <a:ea typeface="Times New Roman" panose="02020603050405020304" pitchFamily="18" charset="0"/>
            </a:endParaRPr>
          </a:p>
          <a:p>
            <a:pPr marL="342900" indent="-342900">
              <a:lnSpc>
                <a:spcPct val="150000"/>
              </a:lnSpc>
              <a:buFont typeface="+mj-lt"/>
              <a:buAutoNum type="arabicPeriod"/>
            </a:pPr>
            <a:endParaRPr lang="en-IN" sz="1800" dirty="0">
              <a:latin typeface="Times New Roman" panose="02020603050405020304" pitchFamily="18" charset="0"/>
              <a:ea typeface="Times New Roman" panose="02020603050405020304" pitchFamily="18" charset="0"/>
            </a:endParaRPr>
          </a:p>
          <a:p>
            <a:pPr marL="342900" indent="-342900">
              <a:lnSpc>
                <a:spcPct val="150000"/>
              </a:lnSpc>
              <a:buFont typeface="+mj-lt"/>
              <a:buAutoNum type="arabicPeriod"/>
            </a:pPr>
            <a:endParaRPr lang="en-IN" sz="1800" dirty="0">
              <a:effectLst/>
              <a:latin typeface="Times New Roman" panose="02020603050405020304" pitchFamily="18" charset="0"/>
              <a:ea typeface="Times New Roman" panose="02020603050405020304" pitchFamily="18" charset="0"/>
            </a:endParaRPr>
          </a:p>
          <a:p>
            <a:pPr marL="342900" indent="-342900">
              <a:lnSpc>
                <a:spcPct val="150000"/>
              </a:lnSpc>
              <a:buFont typeface="+mj-lt"/>
              <a:buAutoNum type="arabicPeriod"/>
            </a:pPr>
            <a:endParaRPr lang="en-US" sz="18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indent="0">
              <a:lnSpc>
                <a:spcPct val="200000"/>
              </a:lnSpc>
              <a:buNone/>
            </a:pPr>
            <a:endParaRPr lang="en-US" sz="1050" dirty="0"/>
          </a:p>
          <a:p>
            <a:pPr marL="0" indent="0">
              <a:buNone/>
            </a:pPr>
            <a:endParaRPr lang="en-IN" sz="2000" dirty="0">
              <a:latin typeface="Times New Roman" panose="02020603050405020304" pitchFamily="18" charset="0"/>
              <a:cs typeface="Times New Roman" panose="02020603050405020304" pitchFamily="18" charset="0"/>
            </a:endParaRPr>
          </a:p>
        </p:txBody>
      </p:sp>
      <p:sp>
        <p:nvSpPr>
          <p:cNvPr id="4" name="Rectangle 3">
            <a:extLst>
              <a:ext uri="{FF2B5EF4-FFF2-40B4-BE49-F238E27FC236}">
                <a16:creationId xmlns:a16="http://schemas.microsoft.com/office/drawing/2014/main" id="{37D37304-CB96-4D35-AD3D-7F747A23E4B3}"/>
              </a:ext>
            </a:extLst>
          </p:cNvPr>
          <p:cNvSpPr/>
          <p:nvPr/>
        </p:nvSpPr>
        <p:spPr>
          <a:xfrm>
            <a:off x="0" y="6178858"/>
            <a:ext cx="12192000" cy="679143"/>
          </a:xfrm>
          <a:prstGeom prst="rect">
            <a:avLst/>
          </a:prstGeom>
          <a:solidFill>
            <a:srgbClr val="EC73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 name="Rectangle 4">
            <a:extLst>
              <a:ext uri="{FF2B5EF4-FFF2-40B4-BE49-F238E27FC236}">
                <a16:creationId xmlns:a16="http://schemas.microsoft.com/office/drawing/2014/main" id="{422BBA13-C0F1-4E48-A0E1-36912342E413}"/>
              </a:ext>
            </a:extLst>
          </p:cNvPr>
          <p:cNvSpPr/>
          <p:nvPr/>
        </p:nvSpPr>
        <p:spPr>
          <a:xfrm>
            <a:off x="0" y="6347534"/>
            <a:ext cx="12192000" cy="510468"/>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cxnSp>
        <p:nvCxnSpPr>
          <p:cNvPr id="7" name="Straight Connector 6">
            <a:extLst>
              <a:ext uri="{FF2B5EF4-FFF2-40B4-BE49-F238E27FC236}">
                <a16:creationId xmlns:a16="http://schemas.microsoft.com/office/drawing/2014/main" id="{B8010F8F-0406-4B07-9F9D-4D96C629A727}"/>
              </a:ext>
            </a:extLst>
          </p:cNvPr>
          <p:cNvCxnSpPr>
            <a:cxnSpLocks/>
          </p:cNvCxnSpPr>
          <p:nvPr/>
        </p:nvCxnSpPr>
        <p:spPr>
          <a:xfrm>
            <a:off x="1546194" y="1127463"/>
            <a:ext cx="9099611" cy="0"/>
          </a:xfrm>
          <a:prstGeom prst="line">
            <a:avLst/>
          </a:prstGeom>
          <a:ln w="19050"/>
        </p:spPr>
        <p:style>
          <a:lnRef idx="1">
            <a:schemeClr val="accent3"/>
          </a:lnRef>
          <a:fillRef idx="0">
            <a:schemeClr val="accent3"/>
          </a:fillRef>
          <a:effectRef idx="0">
            <a:schemeClr val="accent3"/>
          </a:effectRef>
          <a:fontRef idx="minor">
            <a:schemeClr val="tx1"/>
          </a:fontRef>
        </p:style>
      </p:cxnSp>
      <p:sp>
        <p:nvSpPr>
          <p:cNvPr id="6" name="Slide Number Placeholder 5">
            <a:extLst>
              <a:ext uri="{FF2B5EF4-FFF2-40B4-BE49-F238E27FC236}">
                <a16:creationId xmlns:a16="http://schemas.microsoft.com/office/drawing/2014/main" id="{7104D0AA-7CEA-42D2-AC36-195608C30F8E}"/>
              </a:ext>
            </a:extLst>
          </p:cNvPr>
          <p:cNvSpPr>
            <a:spLocks noGrp="1"/>
          </p:cNvSpPr>
          <p:nvPr>
            <p:ph type="sldNum" sz="quarter" idx="12"/>
          </p:nvPr>
        </p:nvSpPr>
        <p:spPr/>
        <p:txBody>
          <a:bodyPr/>
          <a:lstStyle/>
          <a:p>
            <a:fld id="{C6070333-FABE-4FD6-AEAE-4A299F022C69}" type="slidenum">
              <a:rPr lang="en-IN" smtClean="0">
                <a:solidFill>
                  <a:schemeClr val="bg1"/>
                </a:solidFill>
              </a:rPr>
              <a:t>21</a:t>
            </a:fld>
            <a:endParaRPr lang="en-IN" dirty="0">
              <a:solidFill>
                <a:schemeClr val="bg1"/>
              </a:solidFill>
            </a:endParaRPr>
          </a:p>
        </p:txBody>
      </p:sp>
    </p:spTree>
    <p:extLst>
      <p:ext uri="{BB962C8B-B14F-4D97-AF65-F5344CB8AC3E}">
        <p14:creationId xmlns:p14="http://schemas.microsoft.com/office/powerpoint/2010/main" val="288207449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2D24F2-BFD3-4912-BD80-186BED1F1303}"/>
              </a:ext>
            </a:extLst>
          </p:cNvPr>
          <p:cNvSpPr>
            <a:spLocks noGrp="1"/>
          </p:cNvSpPr>
          <p:nvPr>
            <p:ph type="title"/>
          </p:nvPr>
        </p:nvSpPr>
        <p:spPr>
          <a:xfrm>
            <a:off x="838200" y="365126"/>
            <a:ext cx="10515600" cy="682439"/>
          </a:xfrm>
        </p:spPr>
        <p:txBody>
          <a:bodyPr>
            <a:normAutofit/>
          </a:bodyPr>
          <a:lstStyle/>
          <a:p>
            <a:pPr algn="ctr"/>
            <a:r>
              <a:rPr lang="en-IN" sz="3600" dirty="0">
                <a:latin typeface="Times New Roman" panose="02020603050405020304" pitchFamily="18" charset="0"/>
                <a:cs typeface="Times New Roman" panose="02020603050405020304" pitchFamily="18" charset="0"/>
              </a:rPr>
              <a:t>References</a:t>
            </a:r>
          </a:p>
        </p:txBody>
      </p:sp>
      <p:sp>
        <p:nvSpPr>
          <p:cNvPr id="3" name="Content Placeholder 2">
            <a:extLst>
              <a:ext uri="{FF2B5EF4-FFF2-40B4-BE49-F238E27FC236}">
                <a16:creationId xmlns:a16="http://schemas.microsoft.com/office/drawing/2014/main" id="{AF3393BD-8FD8-463B-8410-8E972A297CDC}"/>
              </a:ext>
            </a:extLst>
          </p:cNvPr>
          <p:cNvSpPr>
            <a:spLocks noGrp="1"/>
          </p:cNvSpPr>
          <p:nvPr>
            <p:ph idx="1"/>
          </p:nvPr>
        </p:nvSpPr>
        <p:spPr>
          <a:xfrm>
            <a:off x="838200" y="1296140"/>
            <a:ext cx="10515600" cy="4776187"/>
          </a:xfrm>
        </p:spPr>
        <p:txBody>
          <a:bodyPr>
            <a:normAutofit fontScale="92500" lnSpcReduction="20000"/>
          </a:bodyPr>
          <a:lstStyle/>
          <a:p>
            <a:pPr marL="0" marR="0" lvl="0" indent="0" algn="just" defTabSz="914400" rtl="0" eaLnBrk="1" fontAlgn="base" latinLnBrk="0" hangingPunct="1">
              <a:lnSpc>
                <a:spcPct val="150000"/>
              </a:lnSpc>
              <a:spcBef>
                <a:spcPts val="0"/>
              </a:spcBef>
              <a:spcAft>
                <a:spcPts val="0"/>
              </a:spcAft>
              <a:buClr>
                <a:srgbClr val="000000"/>
              </a:buClr>
              <a:buSzTx/>
              <a:buFont typeface="Arial"/>
              <a:buNone/>
              <a:tabLst/>
              <a:defRPr/>
            </a:pPr>
            <a:r>
              <a:rPr kumimoji="0" lang="en-IN" sz="1900" b="0" i="0" u="none" strike="noStrike" kern="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Arial"/>
                <a:sym typeface="Arial"/>
              </a:rPr>
              <a:t>[1] H, Enwald, E. Peirano, A-E Almstedt 'Eulerian Two-Phase Flow Theory Applied to Fluidization' Int. J. Multiphase Flow, Vol. 22, Suppl, pp. 21-66, 1996 </a:t>
            </a:r>
          </a:p>
          <a:p>
            <a:pPr marL="0" marR="0" lvl="0" indent="0" algn="just" defTabSz="914400" rtl="0" eaLnBrk="1" fontAlgn="base" latinLnBrk="0" hangingPunct="1">
              <a:lnSpc>
                <a:spcPct val="150000"/>
              </a:lnSpc>
              <a:spcBef>
                <a:spcPts val="0"/>
              </a:spcBef>
              <a:spcAft>
                <a:spcPts val="0"/>
              </a:spcAft>
              <a:buClr>
                <a:srgbClr val="000000"/>
              </a:buClr>
              <a:buSzTx/>
              <a:buFont typeface="Arial"/>
              <a:buNone/>
              <a:tabLst/>
              <a:defRPr/>
            </a:pPr>
            <a:r>
              <a:rPr kumimoji="0" lang="en-IN" sz="1900" b="0" i="0" u="none" strike="noStrike" kern="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Arial"/>
                <a:sym typeface="Arial"/>
              </a:rPr>
              <a:t> </a:t>
            </a:r>
          </a:p>
          <a:p>
            <a:pPr marL="0" marR="0" lvl="0" indent="0" algn="just" defTabSz="914400" rtl="0" eaLnBrk="1" fontAlgn="base" latinLnBrk="0" hangingPunct="1">
              <a:lnSpc>
                <a:spcPct val="150000"/>
              </a:lnSpc>
              <a:spcBef>
                <a:spcPts val="0"/>
              </a:spcBef>
              <a:spcAft>
                <a:spcPts val="0"/>
              </a:spcAft>
              <a:buClr>
                <a:srgbClr val="000000"/>
              </a:buClr>
              <a:buSzTx/>
              <a:buFont typeface="Arial"/>
              <a:buNone/>
              <a:tabLst/>
              <a:defRPr/>
            </a:pPr>
            <a:r>
              <a:rPr kumimoji="0" lang="en-IN" sz="1900" b="0" i="0" u="none" strike="noStrike" kern="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Arial"/>
                <a:sym typeface="Arial"/>
              </a:rPr>
              <a:t>[2] National Energy Technology Laboratory (NETL). (2013, May 30). Small Scale Challenge Problem I (2013). https://mfix.netl.doe.gov/experimentation/challenge-problems/small-scale-challenge-problem-i-2013/ </a:t>
            </a:r>
          </a:p>
          <a:p>
            <a:pPr marL="0" marR="0" lvl="0" indent="0" algn="just" defTabSz="914400" rtl="0" eaLnBrk="1" fontAlgn="base" latinLnBrk="0" hangingPunct="1">
              <a:lnSpc>
                <a:spcPct val="150000"/>
              </a:lnSpc>
              <a:spcBef>
                <a:spcPts val="0"/>
              </a:spcBef>
              <a:spcAft>
                <a:spcPts val="0"/>
              </a:spcAft>
              <a:buClr>
                <a:srgbClr val="000000"/>
              </a:buClr>
              <a:buSzTx/>
              <a:buFont typeface="Arial"/>
              <a:buNone/>
              <a:tabLst/>
              <a:defRPr/>
            </a:pPr>
            <a:r>
              <a:rPr kumimoji="0" lang="en-IN" sz="1900" b="0" i="0" u="none" strike="noStrike" kern="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Arial"/>
                <a:sym typeface="Arial"/>
              </a:rPr>
              <a:t> </a:t>
            </a:r>
          </a:p>
          <a:p>
            <a:pPr marL="0" marR="0" lvl="0" indent="0" algn="just" defTabSz="914400" rtl="0" eaLnBrk="1" fontAlgn="base" latinLnBrk="0" hangingPunct="1">
              <a:lnSpc>
                <a:spcPct val="150000"/>
              </a:lnSpc>
              <a:spcBef>
                <a:spcPts val="0"/>
              </a:spcBef>
              <a:spcAft>
                <a:spcPts val="0"/>
              </a:spcAft>
              <a:buClr>
                <a:srgbClr val="000000"/>
              </a:buClr>
              <a:buSzTx/>
              <a:buFont typeface="Arial"/>
              <a:buNone/>
              <a:tabLst/>
              <a:defRPr/>
            </a:pPr>
            <a:r>
              <a:rPr kumimoji="0" lang="en-IN" sz="1900" b="0" i="0" u="none" strike="noStrike" kern="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Arial"/>
                <a:sym typeface="Arial"/>
              </a:rPr>
              <a:t>[3] Ding, J. and Gidaspow, D. A bubbling fluidization model using kinetic theory of granular flow. AIChE Journal 36, 523-538, 1990 </a:t>
            </a:r>
          </a:p>
          <a:p>
            <a:pPr marL="0" marR="0" lvl="0" indent="0" algn="just" defTabSz="914400" rtl="0" eaLnBrk="1" fontAlgn="base" latinLnBrk="0" hangingPunct="1">
              <a:lnSpc>
                <a:spcPct val="150000"/>
              </a:lnSpc>
              <a:spcBef>
                <a:spcPts val="0"/>
              </a:spcBef>
              <a:spcAft>
                <a:spcPts val="0"/>
              </a:spcAft>
              <a:buClr>
                <a:srgbClr val="000000"/>
              </a:buClr>
              <a:buSzTx/>
              <a:buFont typeface="Arial"/>
              <a:buNone/>
              <a:tabLst/>
              <a:defRPr/>
            </a:pPr>
            <a:r>
              <a:rPr kumimoji="0" lang="en-IN" sz="1900" b="0" i="0" u="none" strike="noStrike" kern="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Arial"/>
                <a:sym typeface="Arial"/>
              </a:rPr>
              <a:t> </a:t>
            </a:r>
          </a:p>
          <a:p>
            <a:pPr marL="0" marR="0" lvl="0" indent="0" algn="just" defTabSz="914400" rtl="0" eaLnBrk="1" fontAlgn="base" latinLnBrk="0" hangingPunct="1">
              <a:lnSpc>
                <a:spcPct val="150000"/>
              </a:lnSpc>
              <a:spcBef>
                <a:spcPts val="0"/>
              </a:spcBef>
              <a:spcAft>
                <a:spcPts val="0"/>
              </a:spcAft>
              <a:buClr>
                <a:srgbClr val="000000"/>
              </a:buClr>
              <a:buSzTx/>
              <a:buFont typeface="Arial"/>
              <a:buNone/>
              <a:tabLst/>
              <a:defRPr/>
            </a:pPr>
            <a:r>
              <a:rPr kumimoji="0" lang="en-IN" sz="1900" b="0" i="0" u="none" strike="noStrike" kern="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Arial"/>
                <a:sym typeface="Arial"/>
              </a:rPr>
              <a:t>[4] Ashley Melvin, Janani Srree Murallidharan, Numerical Analysis of Plasma Extraction in a Backward facing Step Microchannel using OpenFOAM, FMFP2020–152, 2020.</a:t>
            </a:r>
          </a:p>
          <a:p>
            <a:pPr marL="0" marR="0" lvl="0" indent="0" algn="just" defTabSz="914400" rtl="0" eaLnBrk="1" fontAlgn="base" latinLnBrk="0" hangingPunct="1">
              <a:lnSpc>
                <a:spcPct val="150000"/>
              </a:lnSpc>
              <a:spcBef>
                <a:spcPts val="0"/>
              </a:spcBef>
              <a:spcAft>
                <a:spcPts val="0"/>
              </a:spcAft>
              <a:buClr>
                <a:srgbClr val="000000"/>
              </a:buClr>
              <a:buSzTx/>
              <a:buFont typeface="Arial"/>
              <a:buNone/>
              <a:tabLst/>
              <a:defRPr/>
            </a:pPr>
            <a:r>
              <a:rPr kumimoji="0" lang="en-IN" sz="1600" b="0" i="0" u="none" strike="noStrike" kern="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Arial"/>
                <a:sym typeface="Arial"/>
              </a:rPr>
              <a:t> </a:t>
            </a:r>
          </a:p>
          <a:p>
            <a:pPr marL="0" indent="0">
              <a:buNone/>
            </a:pPr>
            <a:r>
              <a:rPr lang="en-IN" sz="1800" dirty="0">
                <a:effectLst/>
                <a:latin typeface="Times New Roman" panose="02020603050405020304" pitchFamily="18" charset="0"/>
                <a:ea typeface="Times New Roman" panose="02020603050405020304" pitchFamily="18" charset="0"/>
              </a:rPr>
              <a:t> </a:t>
            </a:r>
          </a:p>
          <a:p>
            <a:pPr>
              <a:lnSpc>
                <a:spcPct val="200000"/>
              </a:lnSpc>
            </a:pPr>
            <a:endParaRPr lang="en-US" sz="1050" dirty="0"/>
          </a:p>
          <a:p>
            <a:pPr marL="0" indent="0">
              <a:buNone/>
            </a:pPr>
            <a:endParaRPr lang="en-IN" sz="2000" dirty="0">
              <a:latin typeface="Times New Roman" panose="02020603050405020304" pitchFamily="18" charset="0"/>
              <a:cs typeface="Times New Roman" panose="02020603050405020304" pitchFamily="18" charset="0"/>
            </a:endParaRPr>
          </a:p>
        </p:txBody>
      </p:sp>
      <p:sp>
        <p:nvSpPr>
          <p:cNvPr id="4" name="Rectangle 3">
            <a:extLst>
              <a:ext uri="{FF2B5EF4-FFF2-40B4-BE49-F238E27FC236}">
                <a16:creationId xmlns:a16="http://schemas.microsoft.com/office/drawing/2014/main" id="{37D37304-CB96-4D35-AD3D-7F747A23E4B3}"/>
              </a:ext>
            </a:extLst>
          </p:cNvPr>
          <p:cNvSpPr/>
          <p:nvPr/>
        </p:nvSpPr>
        <p:spPr>
          <a:xfrm>
            <a:off x="0" y="6178858"/>
            <a:ext cx="12192000" cy="679143"/>
          </a:xfrm>
          <a:prstGeom prst="rect">
            <a:avLst/>
          </a:prstGeom>
          <a:solidFill>
            <a:srgbClr val="EC73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 name="Rectangle 4">
            <a:extLst>
              <a:ext uri="{FF2B5EF4-FFF2-40B4-BE49-F238E27FC236}">
                <a16:creationId xmlns:a16="http://schemas.microsoft.com/office/drawing/2014/main" id="{422BBA13-C0F1-4E48-A0E1-36912342E413}"/>
              </a:ext>
            </a:extLst>
          </p:cNvPr>
          <p:cNvSpPr/>
          <p:nvPr/>
        </p:nvSpPr>
        <p:spPr>
          <a:xfrm>
            <a:off x="0" y="6347534"/>
            <a:ext cx="12192000" cy="510468"/>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cxnSp>
        <p:nvCxnSpPr>
          <p:cNvPr id="7" name="Straight Connector 6">
            <a:extLst>
              <a:ext uri="{FF2B5EF4-FFF2-40B4-BE49-F238E27FC236}">
                <a16:creationId xmlns:a16="http://schemas.microsoft.com/office/drawing/2014/main" id="{B8010F8F-0406-4B07-9F9D-4D96C629A727}"/>
              </a:ext>
            </a:extLst>
          </p:cNvPr>
          <p:cNvCxnSpPr>
            <a:cxnSpLocks/>
          </p:cNvCxnSpPr>
          <p:nvPr/>
        </p:nvCxnSpPr>
        <p:spPr>
          <a:xfrm>
            <a:off x="1546194" y="1127463"/>
            <a:ext cx="9099611" cy="0"/>
          </a:xfrm>
          <a:prstGeom prst="line">
            <a:avLst/>
          </a:prstGeom>
          <a:ln w="19050"/>
        </p:spPr>
        <p:style>
          <a:lnRef idx="1">
            <a:schemeClr val="accent3"/>
          </a:lnRef>
          <a:fillRef idx="0">
            <a:schemeClr val="accent3"/>
          </a:fillRef>
          <a:effectRef idx="0">
            <a:schemeClr val="accent3"/>
          </a:effectRef>
          <a:fontRef idx="minor">
            <a:schemeClr val="tx1"/>
          </a:fontRef>
        </p:style>
      </p:cxnSp>
      <p:sp>
        <p:nvSpPr>
          <p:cNvPr id="6" name="Slide Number Placeholder 5">
            <a:extLst>
              <a:ext uri="{FF2B5EF4-FFF2-40B4-BE49-F238E27FC236}">
                <a16:creationId xmlns:a16="http://schemas.microsoft.com/office/drawing/2014/main" id="{0412B6CA-A868-4772-A18A-58D4665032ED}"/>
              </a:ext>
            </a:extLst>
          </p:cNvPr>
          <p:cNvSpPr>
            <a:spLocks noGrp="1"/>
          </p:cNvSpPr>
          <p:nvPr>
            <p:ph type="sldNum" sz="quarter" idx="12"/>
          </p:nvPr>
        </p:nvSpPr>
        <p:spPr/>
        <p:txBody>
          <a:bodyPr/>
          <a:lstStyle/>
          <a:p>
            <a:fld id="{C6070333-FABE-4FD6-AEAE-4A299F022C69}" type="slidenum">
              <a:rPr lang="en-IN" smtClean="0">
                <a:solidFill>
                  <a:schemeClr val="bg1"/>
                </a:solidFill>
              </a:rPr>
              <a:t>22</a:t>
            </a:fld>
            <a:endParaRPr lang="en-IN" dirty="0">
              <a:solidFill>
                <a:schemeClr val="bg1"/>
              </a:solidFill>
            </a:endParaRPr>
          </a:p>
        </p:txBody>
      </p:sp>
    </p:spTree>
    <p:extLst>
      <p:ext uri="{BB962C8B-B14F-4D97-AF65-F5344CB8AC3E}">
        <p14:creationId xmlns:p14="http://schemas.microsoft.com/office/powerpoint/2010/main" val="227946973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2D24F2-BFD3-4912-BD80-186BED1F1303}"/>
              </a:ext>
            </a:extLst>
          </p:cNvPr>
          <p:cNvSpPr>
            <a:spLocks noGrp="1"/>
          </p:cNvSpPr>
          <p:nvPr>
            <p:ph type="title"/>
          </p:nvPr>
        </p:nvSpPr>
        <p:spPr>
          <a:xfrm>
            <a:off x="838200" y="365126"/>
            <a:ext cx="10515600" cy="682439"/>
          </a:xfrm>
        </p:spPr>
        <p:txBody>
          <a:bodyPr>
            <a:normAutofit/>
          </a:bodyPr>
          <a:lstStyle/>
          <a:p>
            <a:pPr algn="ctr"/>
            <a:r>
              <a:rPr lang="en-IN" sz="3600" dirty="0">
                <a:latin typeface="Times New Roman" panose="02020603050405020304" pitchFamily="18" charset="0"/>
                <a:cs typeface="Times New Roman" panose="02020603050405020304" pitchFamily="18" charset="0"/>
              </a:rPr>
              <a:t>References</a:t>
            </a:r>
          </a:p>
        </p:txBody>
      </p:sp>
      <p:sp>
        <p:nvSpPr>
          <p:cNvPr id="3" name="Content Placeholder 2">
            <a:extLst>
              <a:ext uri="{FF2B5EF4-FFF2-40B4-BE49-F238E27FC236}">
                <a16:creationId xmlns:a16="http://schemas.microsoft.com/office/drawing/2014/main" id="{AF3393BD-8FD8-463B-8410-8E972A297CDC}"/>
              </a:ext>
            </a:extLst>
          </p:cNvPr>
          <p:cNvSpPr>
            <a:spLocks noGrp="1"/>
          </p:cNvSpPr>
          <p:nvPr>
            <p:ph idx="1"/>
          </p:nvPr>
        </p:nvSpPr>
        <p:spPr>
          <a:xfrm>
            <a:off x="838200" y="1296140"/>
            <a:ext cx="10515600" cy="4776187"/>
          </a:xfrm>
        </p:spPr>
        <p:txBody>
          <a:bodyPr>
            <a:normAutofit fontScale="47500" lnSpcReduction="20000"/>
          </a:bodyPr>
          <a:lstStyle/>
          <a:p>
            <a:pPr marL="0" marR="0" lvl="0" indent="0" algn="just" defTabSz="914400" rtl="0" eaLnBrk="1" fontAlgn="base" latinLnBrk="0" hangingPunct="1">
              <a:lnSpc>
                <a:spcPct val="150000"/>
              </a:lnSpc>
              <a:spcBef>
                <a:spcPts val="0"/>
              </a:spcBef>
              <a:spcAft>
                <a:spcPts val="0"/>
              </a:spcAft>
              <a:buClr>
                <a:srgbClr val="000000"/>
              </a:buClr>
              <a:buSzTx/>
              <a:buFont typeface="Arial"/>
              <a:buNone/>
              <a:tabLst/>
              <a:defRPr/>
            </a:pPr>
            <a:r>
              <a:rPr kumimoji="0" lang="en-IN" sz="1600" b="0" i="0" u="none" strike="noStrike" kern="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Arial"/>
                <a:sym typeface="Arial"/>
              </a:rPr>
              <a:t> </a:t>
            </a:r>
            <a:r>
              <a:rPr kumimoji="0" lang="en-IN" sz="3800" b="0" i="0" u="none" strike="noStrike" kern="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Arial"/>
                <a:sym typeface="Arial"/>
              </a:rPr>
              <a:t>[5] Lungu, M., Wang, H., Wang, J., Yang, Y., &amp; Chen, F. Two-Fluid Model Simulations of the National Energy Technology Laboratory Bubbling Fluidized Bed Challenge Problem. Industrial &amp; Engineering Chemistry Research, 55(17), 5063–5077, 2016</a:t>
            </a:r>
          </a:p>
          <a:p>
            <a:pPr marL="0" marR="0" lvl="0" indent="0" algn="just" defTabSz="914400" rtl="0" eaLnBrk="1" fontAlgn="base" latinLnBrk="0" hangingPunct="1">
              <a:lnSpc>
                <a:spcPct val="150000"/>
              </a:lnSpc>
              <a:spcBef>
                <a:spcPts val="0"/>
              </a:spcBef>
              <a:spcAft>
                <a:spcPts val="0"/>
              </a:spcAft>
              <a:buClr>
                <a:srgbClr val="000000"/>
              </a:buClr>
              <a:buSzTx/>
              <a:buFont typeface="Arial"/>
              <a:buNone/>
              <a:tabLst/>
              <a:defRPr/>
            </a:pPr>
            <a:r>
              <a:rPr kumimoji="0" lang="en-IN" sz="3800" b="0" i="0" u="none" strike="noStrike" kern="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Arial"/>
                <a:sym typeface="Arial"/>
              </a:rPr>
              <a:t> </a:t>
            </a:r>
          </a:p>
          <a:p>
            <a:pPr marL="0" marR="0" lvl="0" indent="0" algn="just" defTabSz="914400" rtl="0" eaLnBrk="1" fontAlgn="base" latinLnBrk="0" hangingPunct="1">
              <a:lnSpc>
                <a:spcPct val="150000"/>
              </a:lnSpc>
              <a:spcBef>
                <a:spcPts val="0"/>
              </a:spcBef>
              <a:spcAft>
                <a:spcPts val="0"/>
              </a:spcAft>
              <a:buClr>
                <a:srgbClr val="000000"/>
              </a:buClr>
              <a:buSzTx/>
              <a:buFont typeface="Arial"/>
              <a:buNone/>
              <a:tabLst/>
              <a:defRPr/>
            </a:pPr>
            <a:r>
              <a:rPr kumimoji="0" lang="en-IN" sz="3800" b="0" i="0" u="none" strike="noStrike" kern="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Arial"/>
                <a:sym typeface="Arial"/>
              </a:rPr>
              <a:t>[6] O'Brien, T. J. and Syamlal, M. Particle cluster effects in the numerical simulation of a circulating fluidized bed. 4th Int. Conf. on CFB, Somerset, USA, Preprint Volume, pp. 430—435, 199</a:t>
            </a:r>
          </a:p>
          <a:p>
            <a:pPr marL="0" marR="0" lvl="0" indent="0" algn="just" defTabSz="914400" rtl="0" eaLnBrk="1" fontAlgn="base" latinLnBrk="0" hangingPunct="1">
              <a:lnSpc>
                <a:spcPct val="150000"/>
              </a:lnSpc>
              <a:spcBef>
                <a:spcPts val="0"/>
              </a:spcBef>
              <a:spcAft>
                <a:spcPts val="0"/>
              </a:spcAft>
              <a:buClr>
                <a:srgbClr val="000000"/>
              </a:buClr>
              <a:buSzTx/>
              <a:buFont typeface="Arial"/>
              <a:buNone/>
              <a:tabLst/>
              <a:defRPr/>
            </a:pPr>
            <a:r>
              <a:rPr kumimoji="0" lang="en-IN" sz="3800" b="0" i="0" u="none" strike="noStrike" kern="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Arial"/>
                <a:sym typeface="Arial"/>
              </a:rPr>
              <a:t> </a:t>
            </a:r>
          </a:p>
          <a:p>
            <a:pPr marL="0" marR="0" lvl="0" indent="0" algn="just" defTabSz="914400" rtl="0" eaLnBrk="1" fontAlgn="base" latinLnBrk="0" hangingPunct="1">
              <a:lnSpc>
                <a:spcPct val="150000"/>
              </a:lnSpc>
              <a:spcBef>
                <a:spcPts val="0"/>
              </a:spcBef>
              <a:spcAft>
                <a:spcPts val="0"/>
              </a:spcAft>
              <a:buClr>
                <a:srgbClr val="000000"/>
              </a:buClr>
              <a:buSzTx/>
              <a:buFont typeface="Arial"/>
              <a:buNone/>
              <a:tabLst/>
              <a:defRPr/>
            </a:pPr>
            <a:r>
              <a:rPr kumimoji="0" lang="en-IN" sz="3800" b="0" i="0" u="none" strike="noStrike" kern="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Arial"/>
                <a:sym typeface="Arial"/>
              </a:rPr>
              <a:t>[7] Johnson, P. C., &amp; Jackson, R. Frictional–collisional constitutive relations for granular materials, with application to plane shearing. Journal of Fluid Mechanics, 176(-1), 67, 1987 </a:t>
            </a:r>
          </a:p>
          <a:p>
            <a:pPr marL="0" marR="0" lvl="0" indent="0" algn="just" defTabSz="914400" rtl="0" eaLnBrk="1" fontAlgn="base" latinLnBrk="0" hangingPunct="1">
              <a:lnSpc>
                <a:spcPct val="150000"/>
              </a:lnSpc>
              <a:spcBef>
                <a:spcPts val="0"/>
              </a:spcBef>
              <a:spcAft>
                <a:spcPts val="0"/>
              </a:spcAft>
              <a:buClr>
                <a:srgbClr val="000000"/>
              </a:buClr>
              <a:buSzTx/>
              <a:buFont typeface="Arial"/>
              <a:buNone/>
              <a:tabLst/>
              <a:defRPr/>
            </a:pPr>
            <a:r>
              <a:rPr kumimoji="0" lang="en-IN" sz="3800" b="0" i="0" u="none" strike="noStrike" kern="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Arial"/>
                <a:sym typeface="Arial"/>
              </a:rPr>
              <a:t> </a:t>
            </a:r>
          </a:p>
          <a:p>
            <a:pPr marL="0" marR="0" lvl="0" indent="0" algn="just" defTabSz="914400" rtl="0" eaLnBrk="1" fontAlgn="base" latinLnBrk="0" hangingPunct="1">
              <a:lnSpc>
                <a:spcPct val="150000"/>
              </a:lnSpc>
              <a:spcBef>
                <a:spcPts val="0"/>
              </a:spcBef>
              <a:spcAft>
                <a:spcPts val="0"/>
              </a:spcAft>
              <a:buClr>
                <a:srgbClr val="000000"/>
              </a:buClr>
              <a:buSzTx/>
              <a:buFont typeface="Arial"/>
              <a:buNone/>
              <a:tabLst/>
              <a:defRPr/>
            </a:pPr>
            <a:r>
              <a:rPr kumimoji="0" lang="en-IN" sz="3800" b="0" i="0" u="none" strike="noStrike" kern="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Arial"/>
                <a:sym typeface="Arial"/>
              </a:rPr>
              <a:t>[8] Khan, M. N., &amp; Shamim, T. (2017). Influence of Specularity Coefficient on the Hydrodynamics and Bubble Statistics of an Annular Fluidized Bed Reactor. Energy Procedia, 105, 1998–2003.</a:t>
            </a:r>
          </a:p>
          <a:p>
            <a:pPr marL="0" marR="0" lvl="0" indent="0" algn="just" defTabSz="914400" rtl="0" eaLnBrk="1" fontAlgn="base" latinLnBrk="0" hangingPunct="1">
              <a:lnSpc>
                <a:spcPct val="150000"/>
              </a:lnSpc>
              <a:spcBef>
                <a:spcPts val="0"/>
              </a:spcBef>
              <a:spcAft>
                <a:spcPts val="0"/>
              </a:spcAft>
              <a:buClr>
                <a:srgbClr val="000000"/>
              </a:buClr>
              <a:buSzTx/>
              <a:buFont typeface="Arial"/>
              <a:buNone/>
              <a:tabLst/>
              <a:defRPr/>
            </a:pPr>
            <a:endParaRPr kumimoji="0" lang="en-IN" sz="1600" b="0" i="0" u="none" strike="noStrike" kern="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Arial"/>
              <a:sym typeface="Arial"/>
            </a:endParaRPr>
          </a:p>
          <a:p>
            <a:pPr marL="0" indent="0">
              <a:buNone/>
            </a:pPr>
            <a:r>
              <a:rPr lang="en-IN" sz="1800" dirty="0">
                <a:effectLst/>
                <a:latin typeface="Times New Roman" panose="02020603050405020304" pitchFamily="18" charset="0"/>
                <a:ea typeface="Times New Roman" panose="02020603050405020304" pitchFamily="18" charset="0"/>
              </a:rPr>
              <a:t> </a:t>
            </a:r>
          </a:p>
          <a:p>
            <a:pPr>
              <a:lnSpc>
                <a:spcPct val="200000"/>
              </a:lnSpc>
            </a:pPr>
            <a:endParaRPr lang="en-US" sz="1050" dirty="0"/>
          </a:p>
          <a:p>
            <a:pPr marL="0" indent="0">
              <a:buNone/>
            </a:pPr>
            <a:endParaRPr lang="en-IN" sz="2000" dirty="0">
              <a:latin typeface="Times New Roman" panose="02020603050405020304" pitchFamily="18" charset="0"/>
              <a:cs typeface="Times New Roman" panose="02020603050405020304" pitchFamily="18" charset="0"/>
            </a:endParaRPr>
          </a:p>
        </p:txBody>
      </p:sp>
      <p:sp>
        <p:nvSpPr>
          <p:cNvPr id="4" name="Rectangle 3">
            <a:extLst>
              <a:ext uri="{FF2B5EF4-FFF2-40B4-BE49-F238E27FC236}">
                <a16:creationId xmlns:a16="http://schemas.microsoft.com/office/drawing/2014/main" id="{37D37304-CB96-4D35-AD3D-7F747A23E4B3}"/>
              </a:ext>
            </a:extLst>
          </p:cNvPr>
          <p:cNvSpPr/>
          <p:nvPr/>
        </p:nvSpPr>
        <p:spPr>
          <a:xfrm>
            <a:off x="0" y="6178858"/>
            <a:ext cx="12192000" cy="679143"/>
          </a:xfrm>
          <a:prstGeom prst="rect">
            <a:avLst/>
          </a:prstGeom>
          <a:solidFill>
            <a:srgbClr val="EC73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 name="Rectangle 4">
            <a:extLst>
              <a:ext uri="{FF2B5EF4-FFF2-40B4-BE49-F238E27FC236}">
                <a16:creationId xmlns:a16="http://schemas.microsoft.com/office/drawing/2014/main" id="{422BBA13-C0F1-4E48-A0E1-36912342E413}"/>
              </a:ext>
            </a:extLst>
          </p:cNvPr>
          <p:cNvSpPr/>
          <p:nvPr/>
        </p:nvSpPr>
        <p:spPr>
          <a:xfrm>
            <a:off x="0" y="6347534"/>
            <a:ext cx="12192000" cy="510468"/>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cxnSp>
        <p:nvCxnSpPr>
          <p:cNvPr id="7" name="Straight Connector 6">
            <a:extLst>
              <a:ext uri="{FF2B5EF4-FFF2-40B4-BE49-F238E27FC236}">
                <a16:creationId xmlns:a16="http://schemas.microsoft.com/office/drawing/2014/main" id="{B8010F8F-0406-4B07-9F9D-4D96C629A727}"/>
              </a:ext>
            </a:extLst>
          </p:cNvPr>
          <p:cNvCxnSpPr>
            <a:cxnSpLocks/>
          </p:cNvCxnSpPr>
          <p:nvPr/>
        </p:nvCxnSpPr>
        <p:spPr>
          <a:xfrm>
            <a:off x="1546194" y="1127463"/>
            <a:ext cx="9099611" cy="0"/>
          </a:xfrm>
          <a:prstGeom prst="line">
            <a:avLst/>
          </a:prstGeom>
          <a:ln w="19050"/>
        </p:spPr>
        <p:style>
          <a:lnRef idx="1">
            <a:schemeClr val="accent3"/>
          </a:lnRef>
          <a:fillRef idx="0">
            <a:schemeClr val="accent3"/>
          </a:fillRef>
          <a:effectRef idx="0">
            <a:schemeClr val="accent3"/>
          </a:effectRef>
          <a:fontRef idx="minor">
            <a:schemeClr val="tx1"/>
          </a:fontRef>
        </p:style>
      </p:cxnSp>
      <p:sp>
        <p:nvSpPr>
          <p:cNvPr id="6" name="Slide Number Placeholder 5">
            <a:extLst>
              <a:ext uri="{FF2B5EF4-FFF2-40B4-BE49-F238E27FC236}">
                <a16:creationId xmlns:a16="http://schemas.microsoft.com/office/drawing/2014/main" id="{3C542105-95CB-4EA2-B14D-79003B644023}"/>
              </a:ext>
            </a:extLst>
          </p:cNvPr>
          <p:cNvSpPr>
            <a:spLocks noGrp="1"/>
          </p:cNvSpPr>
          <p:nvPr>
            <p:ph type="sldNum" sz="quarter" idx="12"/>
          </p:nvPr>
        </p:nvSpPr>
        <p:spPr/>
        <p:txBody>
          <a:bodyPr/>
          <a:lstStyle/>
          <a:p>
            <a:fld id="{C6070333-FABE-4FD6-AEAE-4A299F022C69}" type="slidenum">
              <a:rPr lang="en-IN" smtClean="0">
                <a:solidFill>
                  <a:schemeClr val="bg1"/>
                </a:solidFill>
              </a:rPr>
              <a:t>23</a:t>
            </a:fld>
            <a:endParaRPr lang="en-IN" dirty="0">
              <a:solidFill>
                <a:schemeClr val="bg1"/>
              </a:solidFill>
            </a:endParaRPr>
          </a:p>
        </p:txBody>
      </p:sp>
    </p:spTree>
    <p:extLst>
      <p:ext uri="{BB962C8B-B14F-4D97-AF65-F5344CB8AC3E}">
        <p14:creationId xmlns:p14="http://schemas.microsoft.com/office/powerpoint/2010/main" val="169673297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2D24F2-BFD3-4912-BD80-186BED1F1303}"/>
              </a:ext>
            </a:extLst>
          </p:cNvPr>
          <p:cNvSpPr>
            <a:spLocks noGrp="1"/>
          </p:cNvSpPr>
          <p:nvPr>
            <p:ph type="title"/>
          </p:nvPr>
        </p:nvSpPr>
        <p:spPr>
          <a:xfrm>
            <a:off x="2183907" y="2166151"/>
            <a:ext cx="7791635" cy="1953088"/>
          </a:xfrm>
        </p:spPr>
        <p:txBody>
          <a:bodyPr>
            <a:normAutofit/>
          </a:bodyPr>
          <a:lstStyle/>
          <a:p>
            <a:pPr algn="ctr"/>
            <a:r>
              <a:rPr lang="en-IN" sz="6000" dirty="0">
                <a:latin typeface="Times New Roman" panose="02020603050405020304" pitchFamily="18" charset="0"/>
                <a:cs typeface="Times New Roman" panose="02020603050405020304" pitchFamily="18" charset="0"/>
              </a:rPr>
              <a:t>Thank You!</a:t>
            </a:r>
          </a:p>
        </p:txBody>
      </p:sp>
      <p:sp>
        <p:nvSpPr>
          <p:cNvPr id="4" name="Rectangle 3">
            <a:extLst>
              <a:ext uri="{FF2B5EF4-FFF2-40B4-BE49-F238E27FC236}">
                <a16:creationId xmlns:a16="http://schemas.microsoft.com/office/drawing/2014/main" id="{37D37304-CB96-4D35-AD3D-7F747A23E4B3}"/>
              </a:ext>
            </a:extLst>
          </p:cNvPr>
          <p:cNvSpPr/>
          <p:nvPr/>
        </p:nvSpPr>
        <p:spPr>
          <a:xfrm>
            <a:off x="0" y="6178858"/>
            <a:ext cx="12192000" cy="679143"/>
          </a:xfrm>
          <a:prstGeom prst="rect">
            <a:avLst/>
          </a:prstGeom>
          <a:solidFill>
            <a:srgbClr val="EC73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 name="Rectangle 4">
            <a:extLst>
              <a:ext uri="{FF2B5EF4-FFF2-40B4-BE49-F238E27FC236}">
                <a16:creationId xmlns:a16="http://schemas.microsoft.com/office/drawing/2014/main" id="{422BBA13-C0F1-4E48-A0E1-36912342E413}"/>
              </a:ext>
            </a:extLst>
          </p:cNvPr>
          <p:cNvSpPr/>
          <p:nvPr/>
        </p:nvSpPr>
        <p:spPr>
          <a:xfrm>
            <a:off x="0" y="6347534"/>
            <a:ext cx="12192000" cy="510468"/>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1" name="Slide Number Placeholder 10">
            <a:extLst>
              <a:ext uri="{FF2B5EF4-FFF2-40B4-BE49-F238E27FC236}">
                <a16:creationId xmlns:a16="http://schemas.microsoft.com/office/drawing/2014/main" id="{E3B5761D-067E-4A88-8356-945C9C503CB2}"/>
              </a:ext>
            </a:extLst>
          </p:cNvPr>
          <p:cNvSpPr>
            <a:spLocks noGrp="1"/>
          </p:cNvSpPr>
          <p:nvPr>
            <p:ph type="sldNum" sz="quarter" idx="12"/>
          </p:nvPr>
        </p:nvSpPr>
        <p:spPr/>
        <p:txBody>
          <a:bodyPr/>
          <a:lstStyle/>
          <a:p>
            <a:fld id="{C6070333-FABE-4FD6-AEAE-4A299F022C69}" type="slidenum">
              <a:rPr lang="en-IN" smtClean="0">
                <a:solidFill>
                  <a:schemeClr val="bg1"/>
                </a:solidFill>
              </a:rPr>
              <a:t>24</a:t>
            </a:fld>
            <a:endParaRPr lang="en-IN" dirty="0">
              <a:solidFill>
                <a:schemeClr val="bg1"/>
              </a:solidFill>
            </a:endParaRPr>
          </a:p>
        </p:txBody>
      </p:sp>
    </p:spTree>
    <p:extLst>
      <p:ext uri="{BB962C8B-B14F-4D97-AF65-F5344CB8AC3E}">
        <p14:creationId xmlns:p14="http://schemas.microsoft.com/office/powerpoint/2010/main" val="14748967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2D24F2-BFD3-4912-BD80-186BED1F1303}"/>
              </a:ext>
            </a:extLst>
          </p:cNvPr>
          <p:cNvSpPr>
            <a:spLocks noGrp="1"/>
          </p:cNvSpPr>
          <p:nvPr>
            <p:ph type="title"/>
          </p:nvPr>
        </p:nvSpPr>
        <p:spPr>
          <a:xfrm>
            <a:off x="838200" y="365126"/>
            <a:ext cx="10515600" cy="682439"/>
          </a:xfrm>
        </p:spPr>
        <p:txBody>
          <a:bodyPr>
            <a:normAutofit fontScale="90000"/>
          </a:bodyPr>
          <a:lstStyle/>
          <a:p>
            <a:pPr algn="ctr"/>
            <a:r>
              <a:rPr lang="en-IN" dirty="0">
                <a:latin typeface="Times New Roman" panose="02020603050405020304" pitchFamily="18" charset="0"/>
                <a:cs typeface="Times New Roman" panose="02020603050405020304" pitchFamily="18" charset="0"/>
              </a:rPr>
              <a:t>Problem Statement</a:t>
            </a:r>
          </a:p>
        </p:txBody>
      </p:sp>
      <p:sp>
        <p:nvSpPr>
          <p:cNvPr id="3" name="Content Placeholder 2">
            <a:extLst>
              <a:ext uri="{FF2B5EF4-FFF2-40B4-BE49-F238E27FC236}">
                <a16:creationId xmlns:a16="http://schemas.microsoft.com/office/drawing/2014/main" id="{AF3393BD-8FD8-463B-8410-8E972A297CDC}"/>
              </a:ext>
            </a:extLst>
          </p:cNvPr>
          <p:cNvSpPr>
            <a:spLocks noGrp="1"/>
          </p:cNvSpPr>
          <p:nvPr>
            <p:ph idx="1"/>
          </p:nvPr>
        </p:nvSpPr>
        <p:spPr>
          <a:xfrm>
            <a:off x="838200" y="1047565"/>
            <a:ext cx="10515600" cy="5024762"/>
          </a:xfrm>
        </p:spPr>
        <p:txBody>
          <a:bodyPr>
            <a:normAutofit/>
          </a:bodyPr>
          <a:lstStyle/>
          <a:p>
            <a:pPr marL="0" indent="0">
              <a:lnSpc>
                <a:spcPct val="150000"/>
              </a:lnSpc>
              <a:buNone/>
            </a:pPr>
            <a:r>
              <a:rPr lang="en-US" sz="2200" i="1" dirty="0">
                <a:latin typeface="Times New Roman" panose="02020603050405020304" pitchFamily="18" charset="0"/>
                <a:cs typeface="Times New Roman" panose="02020603050405020304" pitchFamily="18" charset="0"/>
              </a:rPr>
              <a:t>“To identify the most reliable drag correlation for computational modelling of Dispersed Multiphase flows and see if a drag correlation performs equally well across two very different domains dealing with the same type of flow.”</a:t>
            </a:r>
          </a:p>
          <a:p>
            <a:pPr marL="0" indent="0">
              <a:lnSpc>
                <a:spcPct val="150000"/>
              </a:lnSpc>
              <a:buNone/>
            </a:pPr>
            <a:endParaRPr lang="en-US" sz="2200" i="1" dirty="0">
              <a:latin typeface="Times New Roman" panose="02020603050405020304" pitchFamily="18" charset="0"/>
              <a:cs typeface="Times New Roman" panose="02020603050405020304" pitchFamily="18" charset="0"/>
            </a:endParaRPr>
          </a:p>
          <a:p>
            <a:endParaRPr lang="en-IN" dirty="0">
              <a:latin typeface="Times New Roman" panose="02020603050405020304" pitchFamily="18" charset="0"/>
              <a:cs typeface="Times New Roman" panose="02020603050405020304" pitchFamily="18" charset="0"/>
            </a:endParaRPr>
          </a:p>
        </p:txBody>
      </p:sp>
      <p:sp>
        <p:nvSpPr>
          <p:cNvPr id="4" name="Rectangle 3">
            <a:extLst>
              <a:ext uri="{FF2B5EF4-FFF2-40B4-BE49-F238E27FC236}">
                <a16:creationId xmlns:a16="http://schemas.microsoft.com/office/drawing/2014/main" id="{37D37304-CB96-4D35-AD3D-7F747A23E4B3}"/>
              </a:ext>
            </a:extLst>
          </p:cNvPr>
          <p:cNvSpPr/>
          <p:nvPr/>
        </p:nvSpPr>
        <p:spPr>
          <a:xfrm>
            <a:off x="0" y="6178858"/>
            <a:ext cx="12192000" cy="679143"/>
          </a:xfrm>
          <a:prstGeom prst="rect">
            <a:avLst/>
          </a:prstGeom>
          <a:solidFill>
            <a:srgbClr val="EC73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 name="Rectangle 4">
            <a:extLst>
              <a:ext uri="{FF2B5EF4-FFF2-40B4-BE49-F238E27FC236}">
                <a16:creationId xmlns:a16="http://schemas.microsoft.com/office/drawing/2014/main" id="{422BBA13-C0F1-4E48-A0E1-36912342E413}"/>
              </a:ext>
            </a:extLst>
          </p:cNvPr>
          <p:cNvSpPr/>
          <p:nvPr/>
        </p:nvSpPr>
        <p:spPr>
          <a:xfrm>
            <a:off x="0" y="6347534"/>
            <a:ext cx="12192000" cy="510468"/>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cxnSp>
        <p:nvCxnSpPr>
          <p:cNvPr id="7" name="Straight Connector 6">
            <a:extLst>
              <a:ext uri="{FF2B5EF4-FFF2-40B4-BE49-F238E27FC236}">
                <a16:creationId xmlns:a16="http://schemas.microsoft.com/office/drawing/2014/main" id="{B8010F8F-0406-4B07-9F9D-4D96C629A727}"/>
              </a:ext>
            </a:extLst>
          </p:cNvPr>
          <p:cNvCxnSpPr>
            <a:cxnSpLocks/>
          </p:cNvCxnSpPr>
          <p:nvPr/>
        </p:nvCxnSpPr>
        <p:spPr>
          <a:xfrm>
            <a:off x="1546194" y="1127463"/>
            <a:ext cx="9099611" cy="0"/>
          </a:xfrm>
          <a:prstGeom prst="line">
            <a:avLst/>
          </a:prstGeom>
          <a:ln w="19050"/>
        </p:spPr>
        <p:style>
          <a:lnRef idx="1">
            <a:schemeClr val="accent3"/>
          </a:lnRef>
          <a:fillRef idx="0">
            <a:schemeClr val="accent3"/>
          </a:fillRef>
          <a:effectRef idx="0">
            <a:schemeClr val="accent3"/>
          </a:effectRef>
          <a:fontRef idx="minor">
            <a:schemeClr val="tx1"/>
          </a:fontRef>
        </p:style>
      </p:cxnSp>
      <p:pic>
        <p:nvPicPr>
          <p:cNvPr id="8" name="Picture 7">
            <a:extLst>
              <a:ext uri="{FF2B5EF4-FFF2-40B4-BE49-F238E27FC236}">
                <a16:creationId xmlns:a16="http://schemas.microsoft.com/office/drawing/2014/main" id="{0DF6A374-9C30-4F63-BEFC-2534FABD7BF9}"/>
              </a:ext>
            </a:extLst>
          </p:cNvPr>
          <p:cNvPicPr/>
          <p:nvPr/>
        </p:nvPicPr>
        <p:blipFill rotWithShape="1">
          <a:blip r:embed="rId2">
            <a:extLst>
              <a:ext uri="{28A0092B-C50C-407E-A947-70E740481C1C}">
                <a14:useLocalDpi xmlns:a14="http://schemas.microsoft.com/office/drawing/2010/main" val="0"/>
              </a:ext>
            </a:extLst>
          </a:blip>
          <a:srcRect l="26400" t="2365" r="30013" b="5595"/>
          <a:stretch/>
        </p:blipFill>
        <p:spPr bwMode="auto">
          <a:xfrm>
            <a:off x="1072282" y="2707690"/>
            <a:ext cx="2762871" cy="3172184"/>
          </a:xfrm>
          <a:prstGeom prst="rect">
            <a:avLst/>
          </a:prstGeom>
          <a:noFill/>
          <a:ln>
            <a:noFill/>
          </a:ln>
          <a:extLst>
            <a:ext uri="{53640926-AAD7-44D8-BBD7-CCE9431645EC}">
              <a14:shadowObscured xmlns:a14="http://schemas.microsoft.com/office/drawing/2010/main"/>
            </a:ext>
          </a:extLst>
        </p:spPr>
      </p:pic>
      <p:pic>
        <p:nvPicPr>
          <p:cNvPr id="9" name="Picture 8">
            <a:extLst>
              <a:ext uri="{FF2B5EF4-FFF2-40B4-BE49-F238E27FC236}">
                <a16:creationId xmlns:a16="http://schemas.microsoft.com/office/drawing/2014/main" id="{D1048701-5DFB-4962-B28C-468C44508B6D}"/>
              </a:ext>
            </a:extLst>
          </p:cNvPr>
          <p:cNvPicPr/>
          <p:nvPr/>
        </p:nvPicPr>
        <p:blipFill>
          <a:blip r:embed="rId3">
            <a:extLst>
              <a:ext uri="{28A0092B-C50C-407E-A947-70E740481C1C}">
                <a14:useLocalDpi xmlns:a14="http://schemas.microsoft.com/office/drawing/2010/main" val="0"/>
              </a:ext>
            </a:extLst>
          </a:blip>
          <a:stretch>
            <a:fillRect/>
          </a:stretch>
        </p:blipFill>
        <p:spPr>
          <a:xfrm>
            <a:off x="6425541" y="2707690"/>
            <a:ext cx="4130040" cy="3002280"/>
          </a:xfrm>
          <a:prstGeom prst="rect">
            <a:avLst/>
          </a:prstGeom>
        </p:spPr>
      </p:pic>
      <p:sp>
        <p:nvSpPr>
          <p:cNvPr id="10" name="Text Box 2">
            <a:extLst>
              <a:ext uri="{FF2B5EF4-FFF2-40B4-BE49-F238E27FC236}">
                <a16:creationId xmlns:a16="http://schemas.microsoft.com/office/drawing/2014/main" id="{47271ED3-D838-4BD8-8B1B-F1D44A54D6A5}"/>
              </a:ext>
            </a:extLst>
          </p:cNvPr>
          <p:cNvSpPr txBox="1">
            <a:spLocks noChangeArrowheads="1"/>
          </p:cNvSpPr>
          <p:nvPr/>
        </p:nvSpPr>
        <p:spPr bwMode="auto">
          <a:xfrm>
            <a:off x="859443" y="5807874"/>
            <a:ext cx="3041132" cy="338554"/>
          </a:xfrm>
          <a:prstGeom prst="rect">
            <a:avLst/>
          </a:prstGeom>
          <a:solidFill>
            <a:srgbClr val="FFFFFF"/>
          </a:solidFill>
          <a:ln w="9525">
            <a:noFill/>
            <a:miter lim="800000"/>
            <a:headEnd/>
            <a:tailEnd/>
          </a:ln>
        </p:spPr>
        <p:txBody>
          <a:bodyPr rot="0" vert="horz" wrap="square" lIns="91440" tIns="45720" rIns="91440" bIns="45720" anchor="t" anchorCtr="0">
            <a:spAutoFit/>
          </a:bodyPr>
          <a:lstStyle/>
          <a:p>
            <a:pPr algn="ctr"/>
            <a:r>
              <a:rPr lang="en-IN" sz="1600" dirty="0">
                <a:effectLst/>
                <a:latin typeface="Times New Roman" panose="02020603050405020304" pitchFamily="18" charset="0"/>
                <a:ea typeface="Times New Roman" panose="02020603050405020304" pitchFamily="18" charset="0"/>
              </a:rPr>
              <a:t>Figure 1: Petroleum sector</a:t>
            </a:r>
            <a:endParaRPr lang="en-IN" dirty="0">
              <a:effectLst/>
              <a:latin typeface="Times New Roman" panose="02020603050405020304" pitchFamily="18" charset="0"/>
              <a:ea typeface="Times New Roman" panose="02020603050405020304" pitchFamily="18" charset="0"/>
            </a:endParaRPr>
          </a:p>
        </p:txBody>
      </p:sp>
      <p:sp>
        <p:nvSpPr>
          <p:cNvPr id="11" name="Text Box 2">
            <a:extLst>
              <a:ext uri="{FF2B5EF4-FFF2-40B4-BE49-F238E27FC236}">
                <a16:creationId xmlns:a16="http://schemas.microsoft.com/office/drawing/2014/main" id="{A25B1762-0144-4C62-AA23-25EACDAF7BC1}"/>
              </a:ext>
            </a:extLst>
          </p:cNvPr>
          <p:cNvSpPr txBox="1">
            <a:spLocks noChangeArrowheads="1"/>
          </p:cNvSpPr>
          <p:nvPr/>
        </p:nvSpPr>
        <p:spPr bwMode="auto">
          <a:xfrm>
            <a:off x="6770861" y="5807874"/>
            <a:ext cx="3041132" cy="338554"/>
          </a:xfrm>
          <a:prstGeom prst="rect">
            <a:avLst/>
          </a:prstGeom>
          <a:solidFill>
            <a:srgbClr val="FFFFFF"/>
          </a:solidFill>
          <a:ln w="9525">
            <a:noFill/>
            <a:miter lim="800000"/>
            <a:headEnd/>
            <a:tailEnd/>
          </a:ln>
        </p:spPr>
        <p:txBody>
          <a:bodyPr rot="0" vert="horz" wrap="square" lIns="91440" tIns="45720" rIns="91440" bIns="45720" anchor="t" anchorCtr="0">
            <a:spAutoFit/>
          </a:bodyPr>
          <a:lstStyle/>
          <a:p>
            <a:pPr algn="ctr"/>
            <a:r>
              <a:rPr lang="en-IN" sz="1600" dirty="0">
                <a:effectLst/>
                <a:latin typeface="Times New Roman" panose="02020603050405020304" pitchFamily="18" charset="0"/>
                <a:ea typeface="Times New Roman" panose="02020603050405020304" pitchFamily="18" charset="0"/>
              </a:rPr>
              <a:t>Figure </a:t>
            </a:r>
            <a:r>
              <a:rPr lang="en-IN" sz="1600" dirty="0">
                <a:latin typeface="Times New Roman" panose="02020603050405020304" pitchFamily="18" charset="0"/>
                <a:ea typeface="Times New Roman" panose="02020603050405020304" pitchFamily="18" charset="0"/>
              </a:rPr>
              <a:t>2</a:t>
            </a:r>
            <a:r>
              <a:rPr lang="en-IN" sz="1600" dirty="0">
                <a:effectLst/>
                <a:latin typeface="Times New Roman" panose="02020603050405020304" pitchFamily="18" charset="0"/>
                <a:ea typeface="Times New Roman" panose="02020603050405020304" pitchFamily="18" charset="0"/>
              </a:rPr>
              <a:t>: Medical Sector</a:t>
            </a:r>
            <a:endParaRPr lang="en-IN" dirty="0">
              <a:effectLst/>
              <a:latin typeface="Times New Roman" panose="02020603050405020304" pitchFamily="18" charset="0"/>
              <a:ea typeface="Times New Roman" panose="02020603050405020304" pitchFamily="18" charset="0"/>
            </a:endParaRPr>
          </a:p>
        </p:txBody>
      </p:sp>
      <p:sp>
        <p:nvSpPr>
          <p:cNvPr id="6" name="Slide Number Placeholder 5">
            <a:extLst>
              <a:ext uri="{FF2B5EF4-FFF2-40B4-BE49-F238E27FC236}">
                <a16:creationId xmlns:a16="http://schemas.microsoft.com/office/drawing/2014/main" id="{D091AE39-452B-4FD1-857F-DBF2988DDA67}"/>
              </a:ext>
            </a:extLst>
          </p:cNvPr>
          <p:cNvSpPr>
            <a:spLocks noGrp="1"/>
          </p:cNvSpPr>
          <p:nvPr>
            <p:ph type="sldNum" sz="quarter" idx="12"/>
          </p:nvPr>
        </p:nvSpPr>
        <p:spPr/>
        <p:txBody>
          <a:bodyPr/>
          <a:lstStyle/>
          <a:p>
            <a:fld id="{C6070333-FABE-4FD6-AEAE-4A299F022C69}" type="slidenum">
              <a:rPr lang="en-IN" smtClean="0">
                <a:solidFill>
                  <a:schemeClr val="bg1"/>
                </a:solidFill>
              </a:rPr>
              <a:t>3</a:t>
            </a:fld>
            <a:endParaRPr lang="en-IN" dirty="0">
              <a:solidFill>
                <a:schemeClr val="bg1"/>
              </a:solidFill>
            </a:endParaRPr>
          </a:p>
        </p:txBody>
      </p:sp>
    </p:spTree>
    <p:extLst>
      <p:ext uri="{BB962C8B-B14F-4D97-AF65-F5344CB8AC3E}">
        <p14:creationId xmlns:p14="http://schemas.microsoft.com/office/powerpoint/2010/main" val="33081056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2D24F2-BFD3-4912-BD80-186BED1F1303}"/>
              </a:ext>
            </a:extLst>
          </p:cNvPr>
          <p:cNvSpPr>
            <a:spLocks noGrp="1"/>
          </p:cNvSpPr>
          <p:nvPr>
            <p:ph type="title"/>
          </p:nvPr>
        </p:nvSpPr>
        <p:spPr>
          <a:xfrm>
            <a:off x="838200" y="365126"/>
            <a:ext cx="10515600" cy="682439"/>
          </a:xfrm>
        </p:spPr>
        <p:txBody>
          <a:bodyPr>
            <a:normAutofit fontScale="90000"/>
          </a:bodyPr>
          <a:lstStyle/>
          <a:p>
            <a:pPr algn="ctr"/>
            <a:r>
              <a:rPr lang="en-IN" dirty="0">
                <a:latin typeface="Times New Roman" panose="02020603050405020304" pitchFamily="18" charset="0"/>
                <a:cs typeface="Times New Roman" panose="02020603050405020304" pitchFamily="18" charset="0"/>
              </a:rPr>
              <a:t>Scientific Objectives</a:t>
            </a:r>
          </a:p>
        </p:txBody>
      </p:sp>
      <p:graphicFrame>
        <p:nvGraphicFramePr>
          <p:cNvPr id="9" name="Table 9">
            <a:extLst>
              <a:ext uri="{FF2B5EF4-FFF2-40B4-BE49-F238E27FC236}">
                <a16:creationId xmlns:a16="http://schemas.microsoft.com/office/drawing/2014/main" id="{68B3D773-1390-4D6D-BB4E-928BE0527039}"/>
              </a:ext>
            </a:extLst>
          </p:cNvPr>
          <p:cNvGraphicFramePr>
            <a:graphicFrameLocks noGrp="1"/>
          </p:cNvGraphicFramePr>
          <p:nvPr>
            <p:ph idx="1"/>
            <p:extLst>
              <p:ext uri="{D42A27DB-BD31-4B8C-83A1-F6EECF244321}">
                <p14:modId xmlns:p14="http://schemas.microsoft.com/office/powerpoint/2010/main" val="1982743122"/>
              </p:ext>
            </p:extLst>
          </p:nvPr>
        </p:nvGraphicFramePr>
        <p:xfrm>
          <a:off x="838200" y="1278387"/>
          <a:ext cx="10515600" cy="4733139"/>
        </p:xfrm>
        <a:graphic>
          <a:graphicData uri="http://schemas.openxmlformats.org/drawingml/2006/table">
            <a:tbl>
              <a:tblPr firstRow="1" bandRow="1">
                <a:tableStyleId>{21E4AEA4-8DFA-4A89-87EB-49C32662AFE0}</a:tableStyleId>
              </a:tblPr>
              <a:tblGrid>
                <a:gridCol w="3067975">
                  <a:extLst>
                    <a:ext uri="{9D8B030D-6E8A-4147-A177-3AD203B41FA5}">
                      <a16:colId xmlns:a16="http://schemas.microsoft.com/office/drawing/2014/main" val="320928222"/>
                    </a:ext>
                  </a:extLst>
                </a:gridCol>
                <a:gridCol w="7447625">
                  <a:extLst>
                    <a:ext uri="{9D8B030D-6E8A-4147-A177-3AD203B41FA5}">
                      <a16:colId xmlns:a16="http://schemas.microsoft.com/office/drawing/2014/main" val="1247729526"/>
                    </a:ext>
                  </a:extLst>
                </a:gridCol>
              </a:tblGrid>
              <a:tr h="478911">
                <a:tc>
                  <a:txBody>
                    <a:bodyPr/>
                    <a:lstStyle/>
                    <a:p>
                      <a:pPr algn="ctr"/>
                      <a:r>
                        <a:rPr lang="en-IN" dirty="0">
                          <a:solidFill>
                            <a:schemeClr val="bg1"/>
                          </a:solidFill>
                          <a:latin typeface="Times New Roman" panose="02020603050405020304" pitchFamily="18" charset="0"/>
                          <a:cs typeface="Times New Roman" panose="02020603050405020304" pitchFamily="18" charset="0"/>
                        </a:rPr>
                        <a:t>SCIENTIFIC OBJECTIVES</a:t>
                      </a:r>
                    </a:p>
                  </a:txBody>
                  <a:tcPr anchor="ctr"/>
                </a:tc>
                <a:tc>
                  <a:txBody>
                    <a:bodyPr/>
                    <a:lstStyle/>
                    <a:p>
                      <a:pPr algn="ctr"/>
                      <a:r>
                        <a:rPr lang="en-IN" dirty="0">
                          <a:solidFill>
                            <a:schemeClr val="bg1"/>
                          </a:solidFill>
                          <a:latin typeface="Times New Roman" panose="02020603050405020304" pitchFamily="18" charset="0"/>
                          <a:cs typeface="Times New Roman" panose="02020603050405020304" pitchFamily="18" charset="0"/>
                        </a:rPr>
                        <a:t>DESCRIPTION</a:t>
                      </a:r>
                    </a:p>
                  </a:txBody>
                  <a:tcPr anchor="ctr"/>
                </a:tc>
                <a:extLst>
                  <a:ext uri="{0D108BD9-81ED-4DB2-BD59-A6C34878D82A}">
                    <a16:rowId xmlns:a16="http://schemas.microsoft.com/office/drawing/2014/main" val="3212277737"/>
                  </a:ext>
                </a:extLst>
              </a:tr>
              <a:tr h="773779">
                <a:tc>
                  <a:txBody>
                    <a:bodyPr/>
                    <a:lstStyle/>
                    <a:p>
                      <a:pPr algn="ctr"/>
                      <a:r>
                        <a:rPr lang="en-IN" sz="1800" dirty="0">
                          <a:latin typeface="Times New Roman" panose="02020603050405020304" pitchFamily="18" charset="0"/>
                          <a:cs typeface="Times New Roman" panose="02020603050405020304" pitchFamily="18" charset="0"/>
                        </a:rPr>
                        <a:t>Scientific Objective - I</a:t>
                      </a:r>
                    </a:p>
                  </a:txBody>
                  <a:tcPr anchor="ctr"/>
                </a:tc>
                <a:tc>
                  <a:txBody>
                    <a:bodyPr/>
                    <a:lstStyle/>
                    <a:p>
                      <a:pPr algn="l"/>
                      <a:r>
                        <a:rPr lang="en-US" sz="1600" dirty="0">
                          <a:latin typeface="Times New Roman" panose="02020603050405020304" pitchFamily="18" charset="0"/>
                          <a:cs typeface="Times New Roman" panose="02020603050405020304" pitchFamily="18" charset="0"/>
                        </a:rPr>
                        <a:t>To identify the most reliable drag correlation for computational modelling of Dispersed Multiphase flows.</a:t>
                      </a:r>
                    </a:p>
                    <a:p>
                      <a:pPr algn="l"/>
                      <a:endParaRPr lang="en-IN" sz="160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864866355"/>
                  </a:ext>
                </a:extLst>
              </a:tr>
              <a:tr h="828515">
                <a:tc>
                  <a:txBody>
                    <a:bodyPr/>
                    <a:lstStyle/>
                    <a:p>
                      <a:pPr marL="127000" marR="0" lvl="0" indent="0" algn="ctr" defTabSz="914400" rtl="0" eaLnBrk="1" fontAlgn="auto" latinLnBrk="0" hangingPunct="1">
                        <a:lnSpc>
                          <a:spcPct val="100000"/>
                        </a:lnSpc>
                        <a:spcBef>
                          <a:spcPts val="0"/>
                        </a:spcBef>
                        <a:spcAft>
                          <a:spcPts val="0"/>
                        </a:spcAft>
                        <a:buClr>
                          <a:schemeClr val="dk1"/>
                        </a:buClr>
                        <a:buSzPts val="1600"/>
                        <a:buFont typeface="Times New Roman"/>
                        <a:buNone/>
                        <a:tabLst/>
                        <a:defRPr/>
                      </a:pPr>
                      <a:r>
                        <a:rPr lang="en-IN" sz="1800" b="0" dirty="0">
                          <a:latin typeface="Times New Roman" panose="02020603050405020304" pitchFamily="18" charset="0"/>
                          <a:cs typeface="Times New Roman" panose="02020603050405020304" pitchFamily="18" charset="0"/>
                        </a:rPr>
                        <a:t>Scientific Objective - II</a:t>
                      </a:r>
                    </a:p>
                  </a:txBody>
                  <a:tcPr anchor="ctr"/>
                </a:tc>
                <a:tc>
                  <a:txBody>
                    <a:bodyPr/>
                    <a:lstStyle/>
                    <a:p>
                      <a:pPr algn="l"/>
                      <a:r>
                        <a:rPr lang="en-US" sz="1600" dirty="0">
                          <a:latin typeface="Times New Roman" panose="02020603050405020304" pitchFamily="18" charset="0"/>
                          <a:cs typeface="Times New Roman" panose="02020603050405020304" pitchFamily="18" charset="0"/>
                        </a:rPr>
                        <a:t>To see if a drag correlation performs equally well across two very different and distinct domains dealing with the same type of flow.</a:t>
                      </a:r>
                    </a:p>
                    <a:p>
                      <a:pPr algn="l"/>
                      <a:endParaRPr lang="en-IN" sz="160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366951919"/>
                  </a:ext>
                </a:extLst>
              </a:tr>
              <a:tr h="738128">
                <a:tc>
                  <a:txBody>
                    <a:bodyPr/>
                    <a:lstStyle/>
                    <a:p>
                      <a:pPr marL="127000" marR="0" lvl="0" indent="0" algn="ctr" defTabSz="914400" rtl="0" eaLnBrk="1" fontAlgn="auto" latinLnBrk="0" hangingPunct="1">
                        <a:lnSpc>
                          <a:spcPct val="100000"/>
                        </a:lnSpc>
                        <a:spcBef>
                          <a:spcPts val="0"/>
                        </a:spcBef>
                        <a:spcAft>
                          <a:spcPts val="0"/>
                        </a:spcAft>
                        <a:buClr>
                          <a:schemeClr val="dk1"/>
                        </a:buClr>
                        <a:buSzPts val="1600"/>
                        <a:buFont typeface="Times New Roman"/>
                        <a:buNone/>
                        <a:tabLst/>
                        <a:defRPr/>
                      </a:pPr>
                      <a:r>
                        <a:rPr lang="en-IN" sz="1800" b="0" dirty="0">
                          <a:latin typeface="Times New Roman" panose="02020603050405020304" pitchFamily="18" charset="0"/>
                          <a:cs typeface="Times New Roman" panose="02020603050405020304" pitchFamily="18" charset="0"/>
                        </a:rPr>
                        <a:t>Scientific Objective - III</a:t>
                      </a:r>
                    </a:p>
                  </a:txBody>
                  <a:tcPr anchor="ctr"/>
                </a:tc>
                <a:tc>
                  <a:txBody>
                    <a:bodyPr/>
                    <a:lstStyle/>
                    <a:p>
                      <a:pPr algn="l"/>
                      <a:r>
                        <a:rPr lang="en-US" sz="1600" dirty="0">
                          <a:latin typeface="Times New Roman" panose="02020603050405020304" pitchFamily="18" charset="0"/>
                          <a:cs typeface="Times New Roman" panose="02020603050405020304" pitchFamily="18" charset="0"/>
                        </a:rPr>
                        <a:t>To identify the miniscule parameters in a Multiphase study that can have significant impact on the end result.</a:t>
                      </a:r>
                    </a:p>
                    <a:p>
                      <a:pPr algn="l"/>
                      <a:endParaRPr lang="en-IN" sz="160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3773896050"/>
                  </a:ext>
                </a:extLst>
              </a:tr>
              <a:tr h="738128">
                <a:tc>
                  <a:txBody>
                    <a:bodyPr/>
                    <a:lstStyle/>
                    <a:p>
                      <a:pPr marL="127000" marR="0" lvl="0" indent="0" algn="ctr" defTabSz="914400" rtl="0" eaLnBrk="1" fontAlgn="auto" latinLnBrk="0" hangingPunct="1">
                        <a:lnSpc>
                          <a:spcPct val="100000"/>
                        </a:lnSpc>
                        <a:spcBef>
                          <a:spcPts val="0"/>
                        </a:spcBef>
                        <a:spcAft>
                          <a:spcPts val="0"/>
                        </a:spcAft>
                        <a:buClr>
                          <a:schemeClr val="dk1"/>
                        </a:buClr>
                        <a:buSzPts val="1600"/>
                        <a:buFont typeface="Times New Roman"/>
                        <a:buNone/>
                        <a:tabLst/>
                        <a:defRPr/>
                      </a:pPr>
                      <a:r>
                        <a:rPr lang="en-IN" sz="1800" b="0" dirty="0">
                          <a:latin typeface="Times New Roman" panose="02020603050405020304" pitchFamily="18" charset="0"/>
                          <a:cs typeface="Times New Roman" panose="02020603050405020304" pitchFamily="18" charset="0"/>
                        </a:rPr>
                        <a:t>Scientific Objective - IV</a:t>
                      </a:r>
                    </a:p>
                  </a:txBody>
                  <a:tcPr anchor="ctr"/>
                </a:tc>
                <a:tc>
                  <a:txBody>
                    <a:bodyPr/>
                    <a:lstStyle/>
                    <a:p>
                      <a:pPr algn="l"/>
                      <a:r>
                        <a:rPr lang="en-US" sz="1600" dirty="0">
                          <a:latin typeface="Times New Roman" panose="02020603050405020304" pitchFamily="18" charset="0"/>
                          <a:cs typeface="Times New Roman" panose="02020603050405020304" pitchFamily="18" charset="0"/>
                        </a:rPr>
                        <a:t>To understand the accuracy of Multiphase models in simulating a Fluidized Bed case by comparing with the experimental results obtained for the same. </a:t>
                      </a:r>
                    </a:p>
                    <a:p>
                      <a:pPr algn="l"/>
                      <a:endParaRPr lang="en-IN" sz="160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778845383"/>
                  </a:ext>
                </a:extLst>
              </a:tr>
              <a:tr h="956833">
                <a:tc>
                  <a:txBody>
                    <a:bodyPr/>
                    <a:lstStyle/>
                    <a:p>
                      <a:pPr marL="127000" marR="0" lvl="0" indent="0" algn="ctr" defTabSz="914400" rtl="0" eaLnBrk="1" fontAlgn="auto" latinLnBrk="0" hangingPunct="1">
                        <a:lnSpc>
                          <a:spcPct val="100000"/>
                        </a:lnSpc>
                        <a:spcBef>
                          <a:spcPts val="0"/>
                        </a:spcBef>
                        <a:spcAft>
                          <a:spcPts val="0"/>
                        </a:spcAft>
                        <a:buClr>
                          <a:schemeClr val="dk1"/>
                        </a:buClr>
                        <a:buSzPts val="1600"/>
                        <a:buFont typeface="Times New Roman"/>
                        <a:buNone/>
                        <a:tabLst/>
                        <a:defRPr/>
                      </a:pPr>
                      <a:r>
                        <a:rPr lang="en-IN" sz="1800" b="0" dirty="0">
                          <a:latin typeface="Times New Roman" panose="02020603050405020304" pitchFamily="18" charset="0"/>
                          <a:cs typeface="Times New Roman" panose="02020603050405020304" pitchFamily="18" charset="0"/>
                        </a:rPr>
                        <a:t>Scientific Objective - V</a:t>
                      </a:r>
                    </a:p>
                  </a:txBody>
                  <a:tcPr anchor="ctr"/>
                </a:tc>
                <a:tc>
                  <a:txBody>
                    <a:bodyPr/>
                    <a:lstStyle/>
                    <a:p>
                      <a:pPr algn="l"/>
                      <a:r>
                        <a:rPr lang="en-US" sz="1600" dirty="0">
                          <a:latin typeface="Times New Roman" panose="02020603050405020304" pitchFamily="18" charset="0"/>
                          <a:cs typeface="Times New Roman" panose="02020603050405020304" pitchFamily="18" charset="0"/>
                        </a:rPr>
                        <a:t>To study the efficiency of Plasma extraction from a blood sample in a novel Backward facing step Microchannel design using a Single-phase and Multiphase analysis</a:t>
                      </a:r>
                    </a:p>
                    <a:p>
                      <a:pPr algn="l"/>
                      <a:endParaRPr lang="en-US" sz="160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154811601"/>
                  </a:ext>
                </a:extLst>
              </a:tr>
            </a:tbl>
          </a:graphicData>
        </a:graphic>
      </p:graphicFrame>
      <p:sp>
        <p:nvSpPr>
          <p:cNvPr id="4" name="Rectangle 3">
            <a:extLst>
              <a:ext uri="{FF2B5EF4-FFF2-40B4-BE49-F238E27FC236}">
                <a16:creationId xmlns:a16="http://schemas.microsoft.com/office/drawing/2014/main" id="{37D37304-CB96-4D35-AD3D-7F747A23E4B3}"/>
              </a:ext>
            </a:extLst>
          </p:cNvPr>
          <p:cNvSpPr/>
          <p:nvPr/>
        </p:nvSpPr>
        <p:spPr>
          <a:xfrm>
            <a:off x="0" y="6178858"/>
            <a:ext cx="12192000" cy="679143"/>
          </a:xfrm>
          <a:prstGeom prst="rect">
            <a:avLst/>
          </a:prstGeom>
          <a:solidFill>
            <a:srgbClr val="EC73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 name="Rectangle 4">
            <a:extLst>
              <a:ext uri="{FF2B5EF4-FFF2-40B4-BE49-F238E27FC236}">
                <a16:creationId xmlns:a16="http://schemas.microsoft.com/office/drawing/2014/main" id="{422BBA13-C0F1-4E48-A0E1-36912342E413}"/>
              </a:ext>
            </a:extLst>
          </p:cNvPr>
          <p:cNvSpPr/>
          <p:nvPr/>
        </p:nvSpPr>
        <p:spPr>
          <a:xfrm>
            <a:off x="0" y="6347534"/>
            <a:ext cx="12192000" cy="510468"/>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cxnSp>
        <p:nvCxnSpPr>
          <p:cNvPr id="7" name="Straight Connector 6">
            <a:extLst>
              <a:ext uri="{FF2B5EF4-FFF2-40B4-BE49-F238E27FC236}">
                <a16:creationId xmlns:a16="http://schemas.microsoft.com/office/drawing/2014/main" id="{B8010F8F-0406-4B07-9F9D-4D96C629A727}"/>
              </a:ext>
            </a:extLst>
          </p:cNvPr>
          <p:cNvCxnSpPr>
            <a:cxnSpLocks/>
          </p:cNvCxnSpPr>
          <p:nvPr/>
        </p:nvCxnSpPr>
        <p:spPr>
          <a:xfrm>
            <a:off x="1546194" y="1127463"/>
            <a:ext cx="9099611" cy="0"/>
          </a:xfrm>
          <a:prstGeom prst="line">
            <a:avLst/>
          </a:prstGeom>
          <a:ln w="19050"/>
        </p:spPr>
        <p:style>
          <a:lnRef idx="1">
            <a:schemeClr val="accent3"/>
          </a:lnRef>
          <a:fillRef idx="0">
            <a:schemeClr val="accent3"/>
          </a:fillRef>
          <a:effectRef idx="0">
            <a:schemeClr val="accent3"/>
          </a:effectRef>
          <a:fontRef idx="minor">
            <a:schemeClr val="tx1"/>
          </a:fontRef>
        </p:style>
      </p:cxnSp>
      <p:sp>
        <p:nvSpPr>
          <p:cNvPr id="10" name="Slide Number Placeholder 9">
            <a:extLst>
              <a:ext uri="{FF2B5EF4-FFF2-40B4-BE49-F238E27FC236}">
                <a16:creationId xmlns:a16="http://schemas.microsoft.com/office/drawing/2014/main" id="{7208AE87-652A-4694-A08D-26F2C014467A}"/>
              </a:ext>
            </a:extLst>
          </p:cNvPr>
          <p:cNvSpPr>
            <a:spLocks noGrp="1"/>
          </p:cNvSpPr>
          <p:nvPr>
            <p:ph type="sldNum" sz="quarter" idx="12"/>
          </p:nvPr>
        </p:nvSpPr>
        <p:spPr/>
        <p:txBody>
          <a:bodyPr/>
          <a:lstStyle/>
          <a:p>
            <a:fld id="{C6070333-FABE-4FD6-AEAE-4A299F022C69}" type="slidenum">
              <a:rPr lang="en-IN" smtClean="0">
                <a:solidFill>
                  <a:schemeClr val="bg1"/>
                </a:solidFill>
              </a:rPr>
              <a:t>4</a:t>
            </a:fld>
            <a:endParaRPr lang="en-IN" dirty="0">
              <a:solidFill>
                <a:schemeClr val="bg1"/>
              </a:solidFill>
            </a:endParaRPr>
          </a:p>
        </p:txBody>
      </p:sp>
    </p:spTree>
    <p:extLst>
      <p:ext uri="{BB962C8B-B14F-4D97-AF65-F5344CB8AC3E}">
        <p14:creationId xmlns:p14="http://schemas.microsoft.com/office/powerpoint/2010/main" val="12795391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2D24F2-BFD3-4912-BD80-186BED1F1303}"/>
              </a:ext>
            </a:extLst>
          </p:cNvPr>
          <p:cNvSpPr>
            <a:spLocks noGrp="1"/>
          </p:cNvSpPr>
          <p:nvPr>
            <p:ph type="title"/>
          </p:nvPr>
        </p:nvSpPr>
        <p:spPr>
          <a:xfrm>
            <a:off x="838200" y="365126"/>
            <a:ext cx="10515600" cy="682439"/>
          </a:xfrm>
        </p:spPr>
        <p:txBody>
          <a:bodyPr>
            <a:normAutofit fontScale="90000"/>
          </a:bodyPr>
          <a:lstStyle/>
          <a:p>
            <a:pPr algn="ctr"/>
            <a:r>
              <a:rPr lang="en-IN" dirty="0">
                <a:latin typeface="Times New Roman" panose="02020603050405020304" pitchFamily="18" charset="0"/>
                <a:cs typeface="Times New Roman" panose="02020603050405020304" pitchFamily="18" charset="0"/>
              </a:rPr>
              <a:t>Timeline and Approach</a:t>
            </a:r>
          </a:p>
        </p:txBody>
      </p:sp>
      <p:sp>
        <p:nvSpPr>
          <p:cNvPr id="4" name="Rectangle 3">
            <a:extLst>
              <a:ext uri="{FF2B5EF4-FFF2-40B4-BE49-F238E27FC236}">
                <a16:creationId xmlns:a16="http://schemas.microsoft.com/office/drawing/2014/main" id="{37D37304-CB96-4D35-AD3D-7F747A23E4B3}"/>
              </a:ext>
            </a:extLst>
          </p:cNvPr>
          <p:cNvSpPr/>
          <p:nvPr/>
        </p:nvSpPr>
        <p:spPr>
          <a:xfrm>
            <a:off x="0" y="6178858"/>
            <a:ext cx="12192000" cy="679143"/>
          </a:xfrm>
          <a:prstGeom prst="rect">
            <a:avLst/>
          </a:prstGeom>
          <a:solidFill>
            <a:srgbClr val="EC73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 name="Rectangle 4">
            <a:extLst>
              <a:ext uri="{FF2B5EF4-FFF2-40B4-BE49-F238E27FC236}">
                <a16:creationId xmlns:a16="http://schemas.microsoft.com/office/drawing/2014/main" id="{422BBA13-C0F1-4E48-A0E1-36912342E413}"/>
              </a:ext>
            </a:extLst>
          </p:cNvPr>
          <p:cNvSpPr/>
          <p:nvPr/>
        </p:nvSpPr>
        <p:spPr>
          <a:xfrm>
            <a:off x="0" y="6347534"/>
            <a:ext cx="12192000" cy="510468"/>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cxnSp>
        <p:nvCxnSpPr>
          <p:cNvPr id="7" name="Straight Connector 6">
            <a:extLst>
              <a:ext uri="{FF2B5EF4-FFF2-40B4-BE49-F238E27FC236}">
                <a16:creationId xmlns:a16="http://schemas.microsoft.com/office/drawing/2014/main" id="{B8010F8F-0406-4B07-9F9D-4D96C629A727}"/>
              </a:ext>
            </a:extLst>
          </p:cNvPr>
          <p:cNvCxnSpPr>
            <a:cxnSpLocks/>
          </p:cNvCxnSpPr>
          <p:nvPr/>
        </p:nvCxnSpPr>
        <p:spPr>
          <a:xfrm>
            <a:off x="1546194" y="1127463"/>
            <a:ext cx="9099611" cy="0"/>
          </a:xfrm>
          <a:prstGeom prst="line">
            <a:avLst/>
          </a:prstGeom>
          <a:ln w="19050"/>
        </p:spPr>
        <p:style>
          <a:lnRef idx="1">
            <a:schemeClr val="accent3"/>
          </a:lnRef>
          <a:fillRef idx="0">
            <a:schemeClr val="accent3"/>
          </a:fillRef>
          <a:effectRef idx="0">
            <a:schemeClr val="accent3"/>
          </a:effectRef>
          <a:fontRef idx="minor">
            <a:schemeClr val="tx1"/>
          </a:fontRef>
        </p:style>
      </p:cxnSp>
      <p:grpSp>
        <p:nvGrpSpPr>
          <p:cNvPr id="8" name="Google Shape;78;p9">
            <a:extLst>
              <a:ext uri="{FF2B5EF4-FFF2-40B4-BE49-F238E27FC236}">
                <a16:creationId xmlns:a16="http://schemas.microsoft.com/office/drawing/2014/main" id="{EE153FFB-B729-42C8-9CC0-724062FA99A8}"/>
              </a:ext>
            </a:extLst>
          </p:cNvPr>
          <p:cNvGrpSpPr/>
          <p:nvPr/>
        </p:nvGrpSpPr>
        <p:grpSpPr>
          <a:xfrm>
            <a:off x="1809966" y="4476570"/>
            <a:ext cx="8451782" cy="1544596"/>
            <a:chOff x="1583045" y="2319334"/>
            <a:chExt cx="5967930" cy="646734"/>
          </a:xfrm>
        </p:grpSpPr>
        <p:sp>
          <p:nvSpPr>
            <p:cNvPr id="9" name="Google Shape;79;p9">
              <a:extLst>
                <a:ext uri="{FF2B5EF4-FFF2-40B4-BE49-F238E27FC236}">
                  <a16:creationId xmlns:a16="http://schemas.microsoft.com/office/drawing/2014/main" id="{01F20934-00F1-4354-8BC1-1E599B3E31BD}"/>
                </a:ext>
              </a:extLst>
            </p:cNvPr>
            <p:cNvSpPr/>
            <p:nvPr/>
          </p:nvSpPr>
          <p:spPr>
            <a:xfrm>
              <a:off x="3728375" y="2322568"/>
              <a:ext cx="3822600" cy="643500"/>
            </a:xfrm>
            <a:prstGeom prst="rect">
              <a:avLst/>
            </a:prstGeom>
            <a:solidFill>
              <a:srgbClr val="EEEE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400" dirty="0"/>
            </a:p>
          </p:txBody>
        </p:sp>
        <p:sp>
          <p:nvSpPr>
            <p:cNvPr id="10" name="Google Shape;80;p9">
              <a:extLst>
                <a:ext uri="{FF2B5EF4-FFF2-40B4-BE49-F238E27FC236}">
                  <a16:creationId xmlns:a16="http://schemas.microsoft.com/office/drawing/2014/main" id="{9F1AE9D3-1837-4426-9E1D-27293E0C0932}"/>
                </a:ext>
              </a:extLst>
            </p:cNvPr>
            <p:cNvSpPr/>
            <p:nvPr/>
          </p:nvSpPr>
          <p:spPr>
            <a:xfrm flipH="1">
              <a:off x="2283025" y="2322575"/>
              <a:ext cx="1844400" cy="642600"/>
            </a:xfrm>
            <a:prstGeom prst="rect">
              <a:avLst/>
            </a:prstGeom>
            <a:solidFill>
              <a:srgbClr val="A72A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400"/>
            </a:p>
          </p:txBody>
        </p:sp>
        <p:sp>
          <p:nvSpPr>
            <p:cNvPr id="11" name="Google Shape;81;p9">
              <a:extLst>
                <a:ext uri="{FF2B5EF4-FFF2-40B4-BE49-F238E27FC236}">
                  <a16:creationId xmlns:a16="http://schemas.microsoft.com/office/drawing/2014/main" id="{3942E128-803D-4192-9B05-A52E08F25692}"/>
                </a:ext>
              </a:extLst>
            </p:cNvPr>
            <p:cNvSpPr/>
            <p:nvPr/>
          </p:nvSpPr>
          <p:spPr>
            <a:xfrm rot="16200000">
              <a:off x="3501547" y="1934797"/>
              <a:ext cx="643356" cy="1419149"/>
            </a:xfrm>
            <a:prstGeom prst="flowChartOffpageConnector">
              <a:avLst/>
            </a:prstGeom>
            <a:solidFill>
              <a:schemeClr val="accent2">
                <a:lumMod val="5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400"/>
            </a:p>
          </p:txBody>
        </p:sp>
        <p:sp>
          <p:nvSpPr>
            <p:cNvPr id="12" name="Google Shape;82;p9">
              <a:extLst>
                <a:ext uri="{FF2B5EF4-FFF2-40B4-BE49-F238E27FC236}">
                  <a16:creationId xmlns:a16="http://schemas.microsoft.com/office/drawing/2014/main" id="{5D5DAAC8-C5C0-471B-B4A4-5D9DBEFE93FE}"/>
                </a:ext>
              </a:extLst>
            </p:cNvPr>
            <p:cNvSpPr/>
            <p:nvPr/>
          </p:nvSpPr>
          <p:spPr>
            <a:xfrm>
              <a:off x="2323695" y="2321317"/>
              <a:ext cx="1940700" cy="637376"/>
            </a:xfrm>
            <a:prstGeom prst="rect">
              <a:avLst/>
            </a:prstGeom>
            <a:solidFill>
              <a:schemeClr val="accent2">
                <a:lumMod val="50000"/>
              </a:schemeClr>
            </a:solidFill>
            <a:ln>
              <a:noFill/>
            </a:ln>
          </p:spPr>
          <p:txBody>
            <a:bodyPr spcFirstLastPara="1" wrap="square" lIns="91425" tIns="91425" rIns="91425" bIns="91425" anchor="ctr" anchorCtr="0">
              <a:noAutofit/>
            </a:bodyPr>
            <a:lstStyle/>
            <a:p>
              <a:pPr marL="0" lvl="0" indent="0" algn="l" rtl="0">
                <a:lnSpc>
                  <a:spcPct val="115000"/>
                </a:lnSpc>
                <a:spcBef>
                  <a:spcPts val="0"/>
                </a:spcBef>
                <a:spcAft>
                  <a:spcPts val="0"/>
                </a:spcAft>
                <a:buNone/>
              </a:pPr>
              <a:endParaRPr sz="1400" dirty="0">
                <a:solidFill>
                  <a:srgbClr val="FFFFFF"/>
                </a:solidFill>
                <a:latin typeface="Roboto Medium"/>
                <a:ea typeface="Roboto Medium"/>
                <a:cs typeface="Roboto Medium"/>
                <a:sym typeface="Roboto Medium"/>
              </a:endParaRPr>
            </a:p>
            <a:p>
              <a:pPr marL="457200" lvl="0" indent="-317500" algn="l" rtl="0">
                <a:lnSpc>
                  <a:spcPct val="115000"/>
                </a:lnSpc>
                <a:spcBef>
                  <a:spcPts val="0"/>
                </a:spcBef>
                <a:spcAft>
                  <a:spcPts val="0"/>
                </a:spcAft>
                <a:buClr>
                  <a:srgbClr val="FFFFFF"/>
                </a:buClr>
                <a:buSzPts val="1400"/>
                <a:buFont typeface="Roboto Medium"/>
                <a:buAutoNum type="arabicPeriod"/>
              </a:pPr>
              <a:r>
                <a:rPr lang="en-US" sz="1400" dirty="0">
                  <a:solidFill>
                    <a:srgbClr val="FFFFFF"/>
                  </a:solidFill>
                  <a:latin typeface="Roboto Medium"/>
                  <a:ea typeface="Roboto Medium"/>
                  <a:cs typeface="Roboto Medium"/>
                  <a:sym typeface="Roboto Medium"/>
                </a:rPr>
                <a:t>Multiphase study of Novel Type Microchannel</a:t>
              </a:r>
            </a:p>
            <a:p>
              <a:pPr marL="457200" lvl="0" indent="-317500" algn="l" rtl="0">
                <a:lnSpc>
                  <a:spcPct val="115000"/>
                </a:lnSpc>
                <a:spcBef>
                  <a:spcPts val="0"/>
                </a:spcBef>
                <a:spcAft>
                  <a:spcPts val="0"/>
                </a:spcAft>
                <a:buClr>
                  <a:srgbClr val="FFFFFF"/>
                </a:buClr>
                <a:buSzPts val="1400"/>
                <a:buFont typeface="Roboto Medium"/>
                <a:buAutoNum type="arabicPeriod"/>
              </a:pPr>
              <a:endParaRPr lang="en-US" sz="1400" dirty="0">
                <a:solidFill>
                  <a:srgbClr val="FFFFFF"/>
                </a:solidFill>
                <a:latin typeface="Roboto Medium"/>
                <a:ea typeface="Roboto Medium"/>
                <a:cs typeface="Roboto Medium"/>
                <a:sym typeface="Roboto Medium"/>
              </a:endParaRPr>
            </a:p>
            <a:p>
              <a:pPr marL="457200" lvl="0" indent="-317500" algn="l" rtl="0">
                <a:lnSpc>
                  <a:spcPct val="115000"/>
                </a:lnSpc>
                <a:spcBef>
                  <a:spcPts val="0"/>
                </a:spcBef>
                <a:spcAft>
                  <a:spcPts val="0"/>
                </a:spcAft>
                <a:buClr>
                  <a:srgbClr val="FFFFFF"/>
                </a:buClr>
                <a:buSzPts val="1400"/>
                <a:buFont typeface="Roboto Medium"/>
                <a:buAutoNum type="arabicPeriod"/>
              </a:pPr>
              <a:r>
                <a:rPr lang="en-US" sz="1400" dirty="0">
                  <a:solidFill>
                    <a:srgbClr val="FFFFFF"/>
                  </a:solidFill>
                  <a:latin typeface="Roboto Medium"/>
                  <a:ea typeface="Roboto Medium"/>
                  <a:cs typeface="Roboto Medium"/>
                  <a:sym typeface="Roboto Medium"/>
                </a:rPr>
                <a:t>Solid – Fluid Blood flow simulation</a:t>
              </a:r>
              <a:r>
                <a:rPr lang="en-IN" sz="1400" dirty="0">
                  <a:solidFill>
                    <a:srgbClr val="FFFFFF"/>
                  </a:solidFill>
                  <a:latin typeface="Roboto Medium"/>
                  <a:ea typeface="Roboto Medium"/>
                  <a:cs typeface="Roboto Medium"/>
                  <a:sym typeface="Roboto Medium"/>
                </a:rPr>
                <a:t> – Syamlal O’Brien drag model</a:t>
              </a:r>
            </a:p>
            <a:p>
              <a:pPr marL="0" lvl="0" indent="0" algn="l" rtl="0">
                <a:lnSpc>
                  <a:spcPct val="115000"/>
                </a:lnSpc>
                <a:spcBef>
                  <a:spcPts val="0"/>
                </a:spcBef>
                <a:spcAft>
                  <a:spcPts val="0"/>
                </a:spcAft>
                <a:buNone/>
              </a:pPr>
              <a:endParaRPr sz="1400" dirty="0">
                <a:solidFill>
                  <a:srgbClr val="FFFFFF"/>
                </a:solidFill>
                <a:latin typeface="Roboto Medium"/>
                <a:ea typeface="Roboto Medium"/>
                <a:cs typeface="Roboto Medium"/>
                <a:sym typeface="Roboto Medium"/>
              </a:endParaRPr>
            </a:p>
          </p:txBody>
        </p:sp>
        <p:sp>
          <p:nvSpPr>
            <p:cNvPr id="13" name="Google Shape;83;p9">
              <a:extLst>
                <a:ext uri="{FF2B5EF4-FFF2-40B4-BE49-F238E27FC236}">
                  <a16:creationId xmlns:a16="http://schemas.microsoft.com/office/drawing/2014/main" id="{13298D4C-89C6-4436-93A7-BECCAF5DE8F0}"/>
                </a:ext>
              </a:extLst>
            </p:cNvPr>
            <p:cNvSpPr/>
            <p:nvPr/>
          </p:nvSpPr>
          <p:spPr>
            <a:xfrm>
              <a:off x="1593000" y="2322568"/>
              <a:ext cx="690000" cy="642300"/>
            </a:xfrm>
            <a:prstGeom prst="rect">
              <a:avLst/>
            </a:prstGeom>
            <a:solidFill>
              <a:srgbClr val="B02C20"/>
            </a:solidFill>
            <a:ln>
              <a:noFill/>
            </a:ln>
            <a:effectLst>
              <a:outerShdw blurRad="71438" dist="28575" dir="2700000" algn="bl" rotWithShape="0">
                <a:srgbClr val="000000">
                  <a:alpha val="17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sz="1400"/>
            </a:p>
          </p:txBody>
        </p:sp>
        <p:sp>
          <p:nvSpPr>
            <p:cNvPr id="14" name="Google Shape;84;p9">
              <a:extLst>
                <a:ext uri="{FF2B5EF4-FFF2-40B4-BE49-F238E27FC236}">
                  <a16:creationId xmlns:a16="http://schemas.microsoft.com/office/drawing/2014/main" id="{574546DF-D660-4BF2-A03A-94C4ADFA357D}"/>
                </a:ext>
              </a:extLst>
            </p:cNvPr>
            <p:cNvSpPr/>
            <p:nvPr/>
          </p:nvSpPr>
          <p:spPr>
            <a:xfrm>
              <a:off x="1583045" y="2319334"/>
              <a:ext cx="828266" cy="642600"/>
            </a:xfrm>
            <a:prstGeom prst="rect">
              <a:avLst/>
            </a:prstGeom>
            <a:solidFill>
              <a:schemeClr val="accent2">
                <a:lumMod val="75000"/>
              </a:schemeClr>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dirty="0">
                  <a:solidFill>
                    <a:srgbClr val="FFFFFF"/>
                  </a:solidFill>
                  <a:latin typeface="Roboto Thin"/>
                  <a:ea typeface="Roboto Thin"/>
                  <a:cs typeface="Roboto Thin"/>
                  <a:sym typeface="Roboto Thin"/>
                </a:rPr>
                <a:t>Week</a:t>
              </a:r>
              <a:endParaRPr dirty="0">
                <a:solidFill>
                  <a:srgbClr val="FFFFFF"/>
                </a:solidFill>
                <a:latin typeface="Roboto Thin"/>
                <a:ea typeface="Roboto Thin"/>
                <a:cs typeface="Roboto Thin"/>
                <a:sym typeface="Roboto Thin"/>
              </a:endParaRPr>
            </a:p>
            <a:p>
              <a:pPr marL="0" lvl="0" indent="0" algn="ctr" rtl="0">
                <a:spcBef>
                  <a:spcPts val="0"/>
                </a:spcBef>
                <a:spcAft>
                  <a:spcPts val="0"/>
                </a:spcAft>
                <a:buNone/>
              </a:pPr>
              <a:r>
                <a:rPr lang="en-US" dirty="0">
                  <a:solidFill>
                    <a:srgbClr val="FFFFFF"/>
                  </a:solidFill>
                  <a:latin typeface="Roboto Thin"/>
                  <a:ea typeface="Roboto Thin"/>
                  <a:cs typeface="Roboto Thin"/>
                  <a:sym typeface="Roboto Thin"/>
                </a:rPr>
                <a:t>12-Present</a:t>
              </a:r>
              <a:endParaRPr dirty="0">
                <a:solidFill>
                  <a:srgbClr val="FFFFFF"/>
                </a:solidFill>
                <a:latin typeface="Roboto Thin"/>
                <a:ea typeface="Roboto Thin"/>
                <a:cs typeface="Roboto Thin"/>
                <a:sym typeface="Roboto Thin"/>
              </a:endParaRPr>
            </a:p>
          </p:txBody>
        </p:sp>
        <p:sp>
          <p:nvSpPr>
            <p:cNvPr id="15" name="Google Shape;85;p9">
              <a:extLst>
                <a:ext uri="{FF2B5EF4-FFF2-40B4-BE49-F238E27FC236}">
                  <a16:creationId xmlns:a16="http://schemas.microsoft.com/office/drawing/2014/main" id="{5E93A919-A7E4-41E8-8034-0CB540295ECC}"/>
                </a:ext>
              </a:extLst>
            </p:cNvPr>
            <p:cNvSpPr/>
            <p:nvPr/>
          </p:nvSpPr>
          <p:spPr>
            <a:xfrm>
              <a:off x="4387850" y="2323750"/>
              <a:ext cx="2971200" cy="642300"/>
            </a:xfrm>
            <a:prstGeom prst="rect">
              <a:avLst/>
            </a:prstGeom>
            <a:noFill/>
            <a:ln>
              <a:noFill/>
            </a:ln>
          </p:spPr>
          <p:txBody>
            <a:bodyPr spcFirstLastPara="1" wrap="square" lIns="91425" tIns="91425" rIns="91425" bIns="91425" anchor="ctr" anchorCtr="0">
              <a:noAutofit/>
            </a:bodyPr>
            <a:lstStyle/>
            <a:p>
              <a:pPr marL="457200" lvl="0" indent="-317500" algn="l" rtl="0">
                <a:lnSpc>
                  <a:spcPct val="115000"/>
                </a:lnSpc>
                <a:spcBef>
                  <a:spcPts val="0"/>
                </a:spcBef>
                <a:spcAft>
                  <a:spcPts val="0"/>
                </a:spcAft>
                <a:buClr>
                  <a:srgbClr val="A72A1E"/>
                </a:buClr>
                <a:buSzPts val="1400"/>
                <a:buFont typeface="Roboto"/>
                <a:buChar char="●"/>
              </a:pPr>
              <a:endParaRPr lang="en-US" sz="1400" dirty="0">
                <a:solidFill>
                  <a:schemeClr val="tx1"/>
                </a:solidFill>
                <a:latin typeface="Roboto"/>
                <a:ea typeface="Roboto"/>
                <a:cs typeface="Roboto"/>
                <a:sym typeface="Roboto"/>
              </a:endParaRPr>
            </a:p>
          </p:txBody>
        </p:sp>
      </p:grpSp>
      <p:grpSp>
        <p:nvGrpSpPr>
          <p:cNvPr id="16" name="Google Shape;86;p9">
            <a:extLst>
              <a:ext uri="{FF2B5EF4-FFF2-40B4-BE49-F238E27FC236}">
                <a16:creationId xmlns:a16="http://schemas.microsoft.com/office/drawing/2014/main" id="{4C82AAD3-B12C-4FE8-945F-5FF4A0CD4DAF}"/>
              </a:ext>
            </a:extLst>
          </p:cNvPr>
          <p:cNvGrpSpPr/>
          <p:nvPr/>
        </p:nvGrpSpPr>
        <p:grpSpPr>
          <a:xfrm>
            <a:off x="1821016" y="2859833"/>
            <a:ext cx="8467125" cy="1724000"/>
            <a:chOff x="1593000" y="2313640"/>
            <a:chExt cx="5978764" cy="721852"/>
          </a:xfrm>
        </p:grpSpPr>
        <p:sp>
          <p:nvSpPr>
            <p:cNvPr id="17" name="Google Shape;87;p9">
              <a:extLst>
                <a:ext uri="{FF2B5EF4-FFF2-40B4-BE49-F238E27FC236}">
                  <a16:creationId xmlns:a16="http://schemas.microsoft.com/office/drawing/2014/main" id="{458B58CD-621D-49C7-A8CC-099A22270AB7}"/>
                </a:ext>
              </a:extLst>
            </p:cNvPr>
            <p:cNvSpPr/>
            <p:nvPr/>
          </p:nvSpPr>
          <p:spPr>
            <a:xfrm>
              <a:off x="3749164" y="2313640"/>
              <a:ext cx="3822600" cy="643500"/>
            </a:xfrm>
            <a:prstGeom prst="rect">
              <a:avLst/>
            </a:prstGeom>
            <a:solidFill>
              <a:srgbClr val="EEEE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400" dirty="0"/>
            </a:p>
          </p:txBody>
        </p:sp>
        <p:sp>
          <p:nvSpPr>
            <p:cNvPr id="18" name="Google Shape;88;p9">
              <a:extLst>
                <a:ext uri="{FF2B5EF4-FFF2-40B4-BE49-F238E27FC236}">
                  <a16:creationId xmlns:a16="http://schemas.microsoft.com/office/drawing/2014/main" id="{A950F142-8034-4297-93FF-75DE84860820}"/>
                </a:ext>
              </a:extLst>
            </p:cNvPr>
            <p:cNvSpPr/>
            <p:nvPr/>
          </p:nvSpPr>
          <p:spPr>
            <a:xfrm flipH="1">
              <a:off x="2283025" y="2322575"/>
              <a:ext cx="1844400" cy="642600"/>
            </a:xfrm>
            <a:prstGeom prst="rect">
              <a:avLst/>
            </a:prstGeom>
            <a:solidFill>
              <a:schemeClr val="accent2">
                <a:lumMod val="5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400"/>
            </a:p>
          </p:txBody>
        </p:sp>
        <p:sp>
          <p:nvSpPr>
            <p:cNvPr id="19" name="Google Shape;89;p9">
              <a:extLst>
                <a:ext uri="{FF2B5EF4-FFF2-40B4-BE49-F238E27FC236}">
                  <a16:creationId xmlns:a16="http://schemas.microsoft.com/office/drawing/2014/main" id="{85A5B7BA-7446-43F8-8D06-EF57E59319C9}"/>
                </a:ext>
              </a:extLst>
            </p:cNvPr>
            <p:cNvSpPr/>
            <p:nvPr/>
          </p:nvSpPr>
          <p:spPr>
            <a:xfrm rot="16200000">
              <a:off x="3502104" y="1934142"/>
              <a:ext cx="642299" cy="1419149"/>
            </a:xfrm>
            <a:prstGeom prst="flowChartOffpageConnector">
              <a:avLst/>
            </a:prstGeom>
            <a:solidFill>
              <a:schemeClr val="accent2">
                <a:lumMod val="5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400" dirty="0"/>
            </a:p>
          </p:txBody>
        </p:sp>
        <p:sp>
          <p:nvSpPr>
            <p:cNvPr id="20" name="Google Shape;90;p9">
              <a:extLst>
                <a:ext uri="{FF2B5EF4-FFF2-40B4-BE49-F238E27FC236}">
                  <a16:creationId xmlns:a16="http://schemas.microsoft.com/office/drawing/2014/main" id="{5471D7C5-CAD2-4EC9-9F3D-BE2A3BC1EA4B}"/>
                </a:ext>
              </a:extLst>
            </p:cNvPr>
            <p:cNvSpPr/>
            <p:nvPr/>
          </p:nvSpPr>
          <p:spPr>
            <a:xfrm>
              <a:off x="2320339" y="2539592"/>
              <a:ext cx="1940700" cy="495900"/>
            </a:xfrm>
            <a:prstGeom prst="rect">
              <a:avLst/>
            </a:prstGeom>
            <a:noFill/>
            <a:ln>
              <a:noFill/>
            </a:ln>
          </p:spPr>
          <p:txBody>
            <a:bodyPr spcFirstLastPara="1" wrap="square" lIns="91425" tIns="91425" rIns="91425" bIns="91425" anchor="ctr" anchorCtr="0">
              <a:noAutofit/>
            </a:bodyPr>
            <a:lstStyle/>
            <a:p>
              <a:pPr marL="457200" lvl="0" indent="-317500" algn="l" rtl="0">
                <a:lnSpc>
                  <a:spcPct val="115000"/>
                </a:lnSpc>
                <a:spcBef>
                  <a:spcPts val="0"/>
                </a:spcBef>
                <a:spcAft>
                  <a:spcPts val="0"/>
                </a:spcAft>
                <a:buClr>
                  <a:srgbClr val="FFFFFF"/>
                </a:buClr>
                <a:buSzPts val="1400"/>
                <a:buFont typeface="Roboto Medium"/>
                <a:buAutoNum type="arabicPeriod"/>
              </a:pPr>
              <a:r>
                <a:rPr lang="en-IN" sz="1400" dirty="0">
                  <a:solidFill>
                    <a:srgbClr val="FFFFFF"/>
                  </a:solidFill>
                  <a:latin typeface="Roboto Medium"/>
                  <a:ea typeface="Roboto Medium"/>
                  <a:cs typeface="Roboto Medium"/>
                  <a:sym typeface="Roboto Medium"/>
                </a:rPr>
                <a:t>Multiphase study and Validation – Fluidized bed </a:t>
              </a:r>
            </a:p>
            <a:p>
              <a:pPr marL="457200" lvl="0" indent="-317500" algn="l" rtl="0">
                <a:lnSpc>
                  <a:spcPct val="115000"/>
                </a:lnSpc>
                <a:spcBef>
                  <a:spcPts val="0"/>
                </a:spcBef>
                <a:spcAft>
                  <a:spcPts val="0"/>
                </a:spcAft>
                <a:buClr>
                  <a:srgbClr val="FFFFFF"/>
                </a:buClr>
                <a:buSzPts val="1400"/>
                <a:buFont typeface="Roboto Medium"/>
                <a:buAutoNum type="arabicPeriod"/>
              </a:pPr>
              <a:endParaRPr lang="en-IN" sz="1400" dirty="0">
                <a:solidFill>
                  <a:srgbClr val="FFFFFF"/>
                </a:solidFill>
                <a:latin typeface="Roboto Medium"/>
                <a:ea typeface="Roboto Medium"/>
                <a:cs typeface="Roboto Medium"/>
                <a:sym typeface="Roboto Medium"/>
              </a:endParaRPr>
            </a:p>
            <a:p>
              <a:pPr marL="457200" lvl="0" indent="-317500" algn="l" rtl="0">
                <a:lnSpc>
                  <a:spcPct val="115000"/>
                </a:lnSpc>
                <a:spcBef>
                  <a:spcPts val="0"/>
                </a:spcBef>
                <a:spcAft>
                  <a:spcPts val="0"/>
                </a:spcAft>
                <a:buClr>
                  <a:srgbClr val="FFFFFF"/>
                </a:buClr>
                <a:buSzPts val="1400"/>
                <a:buFont typeface="Roboto Medium"/>
                <a:buAutoNum type="arabicPeriod"/>
              </a:pPr>
              <a:r>
                <a:rPr lang="en-IN" sz="1400" dirty="0">
                  <a:solidFill>
                    <a:srgbClr val="FFFFFF"/>
                  </a:solidFill>
                  <a:latin typeface="Roboto Medium"/>
                  <a:ea typeface="Roboto Medium"/>
                  <a:cs typeface="Roboto Medium"/>
                  <a:sym typeface="Roboto Medium"/>
                </a:rPr>
                <a:t>Case Study project – Effect of Drag models on Fluidized bed</a:t>
              </a:r>
            </a:p>
            <a:p>
              <a:pPr marL="457200" lvl="0" indent="-317500" algn="l" rtl="0">
                <a:lnSpc>
                  <a:spcPct val="115000"/>
                </a:lnSpc>
                <a:spcBef>
                  <a:spcPts val="0"/>
                </a:spcBef>
                <a:spcAft>
                  <a:spcPts val="0"/>
                </a:spcAft>
                <a:buClr>
                  <a:srgbClr val="FFFFFF"/>
                </a:buClr>
                <a:buSzPts val="1400"/>
                <a:buFont typeface="Roboto Medium"/>
                <a:buAutoNum type="arabicPeriod"/>
              </a:pPr>
              <a:endParaRPr lang="en-IN" sz="1400" dirty="0">
                <a:solidFill>
                  <a:srgbClr val="FFFFFF"/>
                </a:solidFill>
                <a:latin typeface="Roboto Medium"/>
                <a:ea typeface="Roboto Medium"/>
                <a:cs typeface="Roboto Medium"/>
                <a:sym typeface="Roboto Medium"/>
              </a:endParaRPr>
            </a:p>
            <a:p>
              <a:pPr marL="139700" lvl="0" algn="l" rtl="0">
                <a:lnSpc>
                  <a:spcPct val="115000"/>
                </a:lnSpc>
                <a:spcBef>
                  <a:spcPts val="0"/>
                </a:spcBef>
                <a:spcAft>
                  <a:spcPts val="0"/>
                </a:spcAft>
                <a:buClr>
                  <a:srgbClr val="FFFFFF"/>
                </a:buClr>
                <a:buSzPts val="1400"/>
              </a:pPr>
              <a:endParaRPr sz="1400" dirty="0">
                <a:solidFill>
                  <a:srgbClr val="FFFFFF"/>
                </a:solidFill>
                <a:latin typeface="Roboto Medium"/>
                <a:ea typeface="Roboto Medium"/>
                <a:cs typeface="Roboto Medium"/>
                <a:sym typeface="Roboto Medium"/>
              </a:endParaRPr>
            </a:p>
            <a:p>
              <a:pPr marL="457200" lvl="0" indent="-317500" algn="l" rtl="0">
                <a:lnSpc>
                  <a:spcPct val="115000"/>
                </a:lnSpc>
                <a:spcBef>
                  <a:spcPts val="0"/>
                </a:spcBef>
                <a:spcAft>
                  <a:spcPts val="0"/>
                </a:spcAft>
                <a:buClr>
                  <a:srgbClr val="FFFFFF"/>
                </a:buClr>
                <a:buSzPts val="1400"/>
                <a:buFont typeface="Roboto Medium"/>
                <a:buAutoNum type="arabicPeriod"/>
              </a:pPr>
              <a:endParaRPr sz="1400" dirty="0">
                <a:solidFill>
                  <a:srgbClr val="FFFFFF"/>
                </a:solidFill>
                <a:latin typeface="Roboto Medium"/>
                <a:ea typeface="Roboto Medium"/>
                <a:cs typeface="Roboto Medium"/>
                <a:sym typeface="Roboto Medium"/>
              </a:endParaRPr>
            </a:p>
          </p:txBody>
        </p:sp>
        <p:sp>
          <p:nvSpPr>
            <p:cNvPr id="21" name="Google Shape;91;p9">
              <a:extLst>
                <a:ext uri="{FF2B5EF4-FFF2-40B4-BE49-F238E27FC236}">
                  <a16:creationId xmlns:a16="http://schemas.microsoft.com/office/drawing/2014/main" id="{039754BF-417D-450F-9B44-00EA7606E427}"/>
                </a:ext>
              </a:extLst>
            </p:cNvPr>
            <p:cNvSpPr/>
            <p:nvPr/>
          </p:nvSpPr>
          <p:spPr>
            <a:xfrm>
              <a:off x="1593000" y="2322568"/>
              <a:ext cx="690000" cy="642300"/>
            </a:xfrm>
            <a:prstGeom prst="rect">
              <a:avLst/>
            </a:prstGeom>
            <a:solidFill>
              <a:srgbClr val="B02C20"/>
            </a:solidFill>
            <a:ln>
              <a:noFill/>
            </a:ln>
            <a:effectLst>
              <a:outerShdw blurRad="71438" dist="28575" dir="2700000" algn="bl" rotWithShape="0">
                <a:srgbClr val="000000">
                  <a:alpha val="17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sz="1400"/>
            </a:p>
          </p:txBody>
        </p:sp>
        <p:sp>
          <p:nvSpPr>
            <p:cNvPr id="22" name="Google Shape;92;p9">
              <a:extLst>
                <a:ext uri="{FF2B5EF4-FFF2-40B4-BE49-F238E27FC236}">
                  <a16:creationId xmlns:a16="http://schemas.microsoft.com/office/drawing/2014/main" id="{16FE4004-BC18-4210-84B5-CB057610F4E9}"/>
                </a:ext>
              </a:extLst>
            </p:cNvPr>
            <p:cNvSpPr/>
            <p:nvPr/>
          </p:nvSpPr>
          <p:spPr>
            <a:xfrm>
              <a:off x="1593000" y="2322575"/>
              <a:ext cx="828266" cy="642600"/>
            </a:xfrm>
            <a:prstGeom prst="rect">
              <a:avLst/>
            </a:prstGeom>
            <a:solidFill>
              <a:schemeClr val="accent2">
                <a:lumMod val="75000"/>
              </a:schemeClr>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dirty="0">
                  <a:solidFill>
                    <a:srgbClr val="FFFFFF"/>
                  </a:solidFill>
                  <a:latin typeface="Roboto Thin"/>
                  <a:ea typeface="Roboto Thin"/>
                  <a:cs typeface="Roboto Thin"/>
                  <a:sym typeface="Roboto Thin"/>
                </a:rPr>
                <a:t>Week</a:t>
              </a:r>
              <a:endParaRPr dirty="0">
                <a:solidFill>
                  <a:srgbClr val="FFFFFF"/>
                </a:solidFill>
                <a:latin typeface="Roboto Thin"/>
                <a:ea typeface="Roboto Thin"/>
                <a:cs typeface="Roboto Thin"/>
                <a:sym typeface="Roboto Thin"/>
              </a:endParaRPr>
            </a:p>
            <a:p>
              <a:pPr marL="0" lvl="0" indent="0" algn="ctr" rtl="0">
                <a:spcBef>
                  <a:spcPts val="0"/>
                </a:spcBef>
                <a:spcAft>
                  <a:spcPts val="0"/>
                </a:spcAft>
                <a:buNone/>
              </a:pPr>
              <a:r>
                <a:rPr lang="en-US" dirty="0">
                  <a:solidFill>
                    <a:srgbClr val="FFFFFF"/>
                  </a:solidFill>
                  <a:latin typeface="Roboto Thin"/>
                  <a:ea typeface="Roboto Thin"/>
                  <a:cs typeface="Roboto Thin"/>
                  <a:sym typeface="Roboto Thin"/>
                </a:rPr>
                <a:t>6-11</a:t>
              </a:r>
              <a:endParaRPr dirty="0">
                <a:solidFill>
                  <a:srgbClr val="FFFFFF"/>
                </a:solidFill>
                <a:latin typeface="Roboto Thin"/>
                <a:ea typeface="Roboto Thin"/>
                <a:cs typeface="Roboto Thin"/>
                <a:sym typeface="Roboto Thin"/>
              </a:endParaRPr>
            </a:p>
          </p:txBody>
        </p:sp>
        <p:sp>
          <p:nvSpPr>
            <p:cNvPr id="23" name="Google Shape;93;p9">
              <a:extLst>
                <a:ext uri="{FF2B5EF4-FFF2-40B4-BE49-F238E27FC236}">
                  <a16:creationId xmlns:a16="http://schemas.microsoft.com/office/drawing/2014/main" id="{1BC60A1A-5263-4032-99A4-9503FD44CB10}"/>
                </a:ext>
              </a:extLst>
            </p:cNvPr>
            <p:cNvSpPr/>
            <p:nvPr/>
          </p:nvSpPr>
          <p:spPr>
            <a:xfrm>
              <a:off x="4371365" y="2391872"/>
              <a:ext cx="2971200" cy="466508"/>
            </a:xfrm>
            <a:prstGeom prst="rect">
              <a:avLst/>
            </a:prstGeom>
            <a:noFill/>
            <a:ln>
              <a:noFill/>
            </a:ln>
          </p:spPr>
          <p:txBody>
            <a:bodyPr spcFirstLastPara="1" wrap="square" lIns="91425" tIns="91425" rIns="91425" bIns="91425" anchor="ctr" anchorCtr="0">
              <a:noAutofit/>
            </a:bodyPr>
            <a:lstStyle/>
            <a:p>
              <a:pPr marL="139700" lvl="0" algn="l" rtl="0">
                <a:lnSpc>
                  <a:spcPct val="115000"/>
                </a:lnSpc>
                <a:spcBef>
                  <a:spcPts val="0"/>
                </a:spcBef>
                <a:spcAft>
                  <a:spcPts val="0"/>
                </a:spcAft>
                <a:buClr>
                  <a:srgbClr val="A72A1E"/>
                </a:buClr>
                <a:buSzPts val="1400"/>
              </a:pPr>
              <a:endParaRPr lang="en-US" sz="1400" dirty="0">
                <a:solidFill>
                  <a:schemeClr val="tx1"/>
                </a:solidFill>
                <a:latin typeface="Roboto"/>
                <a:ea typeface="Roboto"/>
                <a:cs typeface="Roboto"/>
                <a:sym typeface="Roboto"/>
              </a:endParaRPr>
            </a:p>
            <a:p>
              <a:pPr marL="457200" lvl="0" indent="-317500" algn="l" rtl="0">
                <a:lnSpc>
                  <a:spcPct val="115000"/>
                </a:lnSpc>
                <a:spcBef>
                  <a:spcPts val="0"/>
                </a:spcBef>
                <a:spcAft>
                  <a:spcPts val="0"/>
                </a:spcAft>
                <a:buClr>
                  <a:srgbClr val="A72A1E"/>
                </a:buClr>
                <a:buSzPts val="1400"/>
                <a:buFont typeface="Roboto"/>
                <a:buChar char="●"/>
              </a:pPr>
              <a:endParaRPr lang="en-US" sz="1400" dirty="0">
                <a:solidFill>
                  <a:schemeClr val="tx1"/>
                </a:solidFill>
                <a:latin typeface="Roboto"/>
                <a:ea typeface="Roboto"/>
                <a:cs typeface="Roboto"/>
                <a:sym typeface="Roboto"/>
              </a:endParaRPr>
            </a:p>
            <a:p>
              <a:pPr marL="457200" lvl="0" indent="-317500" algn="l" rtl="0">
                <a:lnSpc>
                  <a:spcPct val="115000"/>
                </a:lnSpc>
                <a:spcBef>
                  <a:spcPts val="0"/>
                </a:spcBef>
                <a:spcAft>
                  <a:spcPts val="0"/>
                </a:spcAft>
                <a:buClr>
                  <a:srgbClr val="A72A1E"/>
                </a:buClr>
                <a:buSzPts val="1400"/>
                <a:buFont typeface="Roboto"/>
                <a:buChar char="●"/>
              </a:pPr>
              <a:endParaRPr sz="1400" dirty="0">
                <a:solidFill>
                  <a:schemeClr val="tx1"/>
                </a:solidFill>
                <a:latin typeface="Roboto"/>
                <a:ea typeface="Roboto"/>
                <a:cs typeface="Roboto"/>
                <a:sym typeface="Roboto"/>
              </a:endParaRPr>
            </a:p>
            <a:p>
              <a:pPr marL="457200" lvl="0" indent="-317500" algn="l" rtl="0">
                <a:lnSpc>
                  <a:spcPct val="115000"/>
                </a:lnSpc>
                <a:spcBef>
                  <a:spcPts val="0"/>
                </a:spcBef>
                <a:spcAft>
                  <a:spcPts val="0"/>
                </a:spcAft>
                <a:buClr>
                  <a:srgbClr val="A72A1E"/>
                </a:buClr>
                <a:buSzPts val="1400"/>
                <a:buFont typeface="Roboto"/>
                <a:buChar char="●"/>
              </a:pPr>
              <a:endParaRPr sz="1400" dirty="0">
                <a:solidFill>
                  <a:schemeClr val="tx1"/>
                </a:solidFill>
                <a:latin typeface="Roboto"/>
                <a:ea typeface="Roboto"/>
                <a:cs typeface="Roboto"/>
                <a:sym typeface="Roboto"/>
              </a:endParaRPr>
            </a:p>
            <a:p>
              <a:pPr marL="457200" lvl="0" indent="0" algn="l" rtl="0">
                <a:lnSpc>
                  <a:spcPct val="115000"/>
                </a:lnSpc>
                <a:spcBef>
                  <a:spcPts val="0"/>
                </a:spcBef>
                <a:spcAft>
                  <a:spcPts val="0"/>
                </a:spcAft>
                <a:buNone/>
              </a:pPr>
              <a:endParaRPr sz="1400" dirty="0">
                <a:solidFill>
                  <a:srgbClr val="A72A1E"/>
                </a:solidFill>
                <a:latin typeface="Roboto"/>
                <a:ea typeface="Roboto"/>
                <a:cs typeface="Roboto"/>
                <a:sym typeface="Roboto"/>
              </a:endParaRPr>
            </a:p>
          </p:txBody>
        </p:sp>
      </p:grpSp>
      <p:grpSp>
        <p:nvGrpSpPr>
          <p:cNvPr id="24" name="Google Shape;94;p9">
            <a:extLst>
              <a:ext uri="{FF2B5EF4-FFF2-40B4-BE49-F238E27FC236}">
                <a16:creationId xmlns:a16="http://schemas.microsoft.com/office/drawing/2014/main" id="{EA8EEE67-76CD-44C8-A475-B7CE271B9D11}"/>
              </a:ext>
            </a:extLst>
          </p:cNvPr>
          <p:cNvGrpSpPr/>
          <p:nvPr/>
        </p:nvGrpSpPr>
        <p:grpSpPr>
          <a:xfrm>
            <a:off x="1824064" y="1271793"/>
            <a:ext cx="8437684" cy="1543451"/>
            <a:chOff x="1593000" y="2322568"/>
            <a:chExt cx="5957975" cy="646255"/>
          </a:xfrm>
        </p:grpSpPr>
        <p:sp>
          <p:nvSpPr>
            <p:cNvPr id="25" name="Google Shape;95;p9">
              <a:extLst>
                <a:ext uri="{FF2B5EF4-FFF2-40B4-BE49-F238E27FC236}">
                  <a16:creationId xmlns:a16="http://schemas.microsoft.com/office/drawing/2014/main" id="{907B1A1A-7A90-4E7C-9BEE-4AAD8D5EA83D}"/>
                </a:ext>
              </a:extLst>
            </p:cNvPr>
            <p:cNvSpPr/>
            <p:nvPr/>
          </p:nvSpPr>
          <p:spPr>
            <a:xfrm>
              <a:off x="3728375" y="2322568"/>
              <a:ext cx="3822600" cy="643500"/>
            </a:xfrm>
            <a:prstGeom prst="rect">
              <a:avLst/>
            </a:prstGeom>
            <a:solidFill>
              <a:srgbClr val="EEEE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400"/>
            </a:p>
          </p:txBody>
        </p:sp>
        <p:sp>
          <p:nvSpPr>
            <p:cNvPr id="26" name="Google Shape;96;p9">
              <a:extLst>
                <a:ext uri="{FF2B5EF4-FFF2-40B4-BE49-F238E27FC236}">
                  <a16:creationId xmlns:a16="http://schemas.microsoft.com/office/drawing/2014/main" id="{76AE803C-5AF1-4DE5-A1DB-841F9A94AC8F}"/>
                </a:ext>
              </a:extLst>
            </p:cNvPr>
            <p:cNvSpPr/>
            <p:nvPr/>
          </p:nvSpPr>
          <p:spPr>
            <a:xfrm flipH="1">
              <a:off x="2283025" y="2322575"/>
              <a:ext cx="1844400" cy="642600"/>
            </a:xfrm>
            <a:prstGeom prst="rect">
              <a:avLst/>
            </a:prstGeom>
            <a:solidFill>
              <a:schemeClr val="accent2">
                <a:lumMod val="5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400"/>
            </a:p>
          </p:txBody>
        </p:sp>
        <p:sp>
          <p:nvSpPr>
            <p:cNvPr id="27" name="Google Shape;97;p9">
              <a:extLst>
                <a:ext uri="{FF2B5EF4-FFF2-40B4-BE49-F238E27FC236}">
                  <a16:creationId xmlns:a16="http://schemas.microsoft.com/office/drawing/2014/main" id="{481F8A0D-AD46-412E-A7AD-10E064BF35D1}"/>
                </a:ext>
              </a:extLst>
            </p:cNvPr>
            <p:cNvSpPr/>
            <p:nvPr/>
          </p:nvSpPr>
          <p:spPr>
            <a:xfrm rot="-5400000">
              <a:off x="3501574" y="1934671"/>
              <a:ext cx="643356" cy="1419149"/>
            </a:xfrm>
            <a:prstGeom prst="flowChartOffpageConnector">
              <a:avLst/>
            </a:prstGeom>
            <a:solidFill>
              <a:schemeClr val="accent2">
                <a:lumMod val="5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400" dirty="0"/>
            </a:p>
          </p:txBody>
        </p:sp>
        <p:sp>
          <p:nvSpPr>
            <p:cNvPr id="28" name="Google Shape;98;p9">
              <a:extLst>
                <a:ext uri="{FF2B5EF4-FFF2-40B4-BE49-F238E27FC236}">
                  <a16:creationId xmlns:a16="http://schemas.microsoft.com/office/drawing/2014/main" id="{FEDC504A-F1A5-43FB-A3E5-D43CCF069AA7}"/>
                </a:ext>
              </a:extLst>
            </p:cNvPr>
            <p:cNvSpPr/>
            <p:nvPr/>
          </p:nvSpPr>
          <p:spPr>
            <a:xfrm>
              <a:off x="2342625" y="2399951"/>
              <a:ext cx="1940700" cy="495900"/>
            </a:xfrm>
            <a:prstGeom prst="rect">
              <a:avLst/>
            </a:prstGeom>
            <a:noFill/>
            <a:ln>
              <a:noFill/>
            </a:ln>
          </p:spPr>
          <p:txBody>
            <a:bodyPr spcFirstLastPara="1" wrap="square" lIns="91425" tIns="91425" rIns="91425" bIns="91425" anchor="ctr" anchorCtr="0">
              <a:noAutofit/>
            </a:bodyPr>
            <a:lstStyle/>
            <a:p>
              <a:pPr marL="457200" lvl="0" indent="-317500" algn="l" rtl="0">
                <a:lnSpc>
                  <a:spcPct val="115000"/>
                </a:lnSpc>
                <a:spcBef>
                  <a:spcPts val="0"/>
                </a:spcBef>
                <a:spcAft>
                  <a:spcPts val="0"/>
                </a:spcAft>
                <a:buClr>
                  <a:srgbClr val="FFFFFF"/>
                </a:buClr>
                <a:buSzPts val="1400"/>
                <a:buFont typeface="Roboto"/>
                <a:buAutoNum type="arabicPeriod"/>
              </a:pPr>
              <a:r>
                <a:rPr lang="en-US" sz="1400" dirty="0">
                  <a:solidFill>
                    <a:srgbClr val="FFFFFF"/>
                  </a:solidFill>
                  <a:latin typeface="Roboto Medium"/>
                  <a:ea typeface="Roboto Medium"/>
                  <a:cs typeface="Roboto Medium"/>
                  <a:sym typeface="Roboto Medium"/>
                </a:rPr>
                <a:t>Literature review</a:t>
              </a:r>
            </a:p>
            <a:p>
              <a:pPr marL="457200" lvl="0" indent="-317500" algn="l" rtl="0">
                <a:lnSpc>
                  <a:spcPct val="115000"/>
                </a:lnSpc>
                <a:spcBef>
                  <a:spcPts val="0"/>
                </a:spcBef>
                <a:spcAft>
                  <a:spcPts val="0"/>
                </a:spcAft>
                <a:buClr>
                  <a:srgbClr val="FFFFFF"/>
                </a:buClr>
                <a:buSzPts val="1400"/>
                <a:buFont typeface="Roboto"/>
                <a:buAutoNum type="arabicPeriod"/>
              </a:pPr>
              <a:endParaRPr lang="en-US" sz="1400" dirty="0">
                <a:solidFill>
                  <a:srgbClr val="FFFFFF"/>
                </a:solidFill>
                <a:latin typeface="Roboto Medium"/>
                <a:ea typeface="Roboto Medium"/>
                <a:cs typeface="Roboto Medium"/>
                <a:sym typeface="Roboto Medium"/>
              </a:endParaRPr>
            </a:p>
            <a:p>
              <a:pPr marL="457200" lvl="0" indent="-317500" algn="l" rtl="0">
                <a:lnSpc>
                  <a:spcPct val="115000"/>
                </a:lnSpc>
                <a:spcBef>
                  <a:spcPts val="0"/>
                </a:spcBef>
                <a:spcAft>
                  <a:spcPts val="0"/>
                </a:spcAft>
                <a:buClr>
                  <a:srgbClr val="FFFFFF"/>
                </a:buClr>
                <a:buSzPts val="1400"/>
                <a:buFont typeface="Roboto Medium"/>
                <a:buAutoNum type="arabicPeriod"/>
              </a:pPr>
              <a:r>
                <a:rPr lang="en-US" sz="1400" dirty="0">
                  <a:solidFill>
                    <a:srgbClr val="FFFFFF"/>
                  </a:solidFill>
                  <a:latin typeface="Roboto Medium"/>
                  <a:ea typeface="Roboto Medium"/>
                  <a:cs typeface="Roboto Medium"/>
                  <a:sym typeface="Roboto Medium"/>
                </a:rPr>
                <a:t>Single-phase Blood flow  Validation study [4]</a:t>
              </a:r>
              <a:endParaRPr lang="en-IN" sz="1400" dirty="0">
                <a:solidFill>
                  <a:srgbClr val="FFFFFF"/>
                </a:solidFill>
                <a:latin typeface="Roboto Medium"/>
                <a:ea typeface="Roboto Medium"/>
                <a:cs typeface="Roboto Medium"/>
                <a:sym typeface="Roboto Medium"/>
              </a:endParaRPr>
            </a:p>
          </p:txBody>
        </p:sp>
        <p:sp>
          <p:nvSpPr>
            <p:cNvPr id="29" name="Google Shape;99;p9">
              <a:extLst>
                <a:ext uri="{FF2B5EF4-FFF2-40B4-BE49-F238E27FC236}">
                  <a16:creationId xmlns:a16="http://schemas.microsoft.com/office/drawing/2014/main" id="{32242D71-4EBE-4E2A-BCDF-99C8373D9493}"/>
                </a:ext>
              </a:extLst>
            </p:cNvPr>
            <p:cNvSpPr/>
            <p:nvPr/>
          </p:nvSpPr>
          <p:spPr>
            <a:xfrm>
              <a:off x="1593000" y="2322568"/>
              <a:ext cx="690000" cy="642300"/>
            </a:xfrm>
            <a:prstGeom prst="rect">
              <a:avLst/>
            </a:prstGeom>
            <a:solidFill>
              <a:srgbClr val="B02C20"/>
            </a:solidFill>
            <a:ln>
              <a:noFill/>
            </a:ln>
            <a:effectLst>
              <a:outerShdw blurRad="71438" dist="28575" dir="2700000" algn="bl" rotWithShape="0">
                <a:srgbClr val="000000">
                  <a:alpha val="17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sz="1400"/>
            </a:p>
          </p:txBody>
        </p:sp>
        <p:sp>
          <p:nvSpPr>
            <p:cNvPr id="30" name="Google Shape;100;p9">
              <a:extLst>
                <a:ext uri="{FF2B5EF4-FFF2-40B4-BE49-F238E27FC236}">
                  <a16:creationId xmlns:a16="http://schemas.microsoft.com/office/drawing/2014/main" id="{56598292-6CAF-4BA0-A1A3-012DE20D8BAC}"/>
                </a:ext>
              </a:extLst>
            </p:cNvPr>
            <p:cNvSpPr/>
            <p:nvPr/>
          </p:nvSpPr>
          <p:spPr>
            <a:xfrm>
              <a:off x="1593000" y="2322575"/>
              <a:ext cx="828266" cy="642600"/>
            </a:xfrm>
            <a:prstGeom prst="rect">
              <a:avLst/>
            </a:prstGeom>
            <a:solidFill>
              <a:schemeClr val="accent2">
                <a:lumMod val="75000"/>
              </a:schemeClr>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dirty="0">
                  <a:solidFill>
                    <a:srgbClr val="FFFFFF"/>
                  </a:solidFill>
                  <a:latin typeface="Roboto Thin"/>
                  <a:ea typeface="Roboto Thin"/>
                  <a:cs typeface="Roboto Thin"/>
                  <a:sym typeface="Roboto Thin"/>
                </a:rPr>
                <a:t>Week </a:t>
              </a:r>
            </a:p>
            <a:p>
              <a:pPr marL="0" lvl="0" indent="0" algn="ctr" rtl="0">
                <a:spcBef>
                  <a:spcPts val="0"/>
                </a:spcBef>
                <a:spcAft>
                  <a:spcPts val="0"/>
                </a:spcAft>
                <a:buNone/>
              </a:pPr>
              <a:r>
                <a:rPr lang="en-US" dirty="0">
                  <a:solidFill>
                    <a:srgbClr val="FFFFFF"/>
                  </a:solidFill>
                  <a:latin typeface="Roboto Thin"/>
                  <a:ea typeface="Roboto Thin"/>
                  <a:cs typeface="Roboto Thin"/>
                  <a:sym typeface="Roboto Thin"/>
                </a:rPr>
                <a:t>1-5</a:t>
              </a:r>
              <a:endParaRPr dirty="0">
                <a:solidFill>
                  <a:srgbClr val="FFFFFF"/>
                </a:solidFill>
                <a:latin typeface="Roboto Thin"/>
                <a:ea typeface="Roboto Thin"/>
                <a:cs typeface="Roboto Thin"/>
                <a:sym typeface="Roboto Thin"/>
              </a:endParaRPr>
            </a:p>
          </p:txBody>
        </p:sp>
        <p:sp>
          <p:nvSpPr>
            <p:cNvPr id="31" name="Google Shape;101;p9">
              <a:extLst>
                <a:ext uri="{FF2B5EF4-FFF2-40B4-BE49-F238E27FC236}">
                  <a16:creationId xmlns:a16="http://schemas.microsoft.com/office/drawing/2014/main" id="{AB19B6FF-7363-48C1-A48A-D085AF00A56D}"/>
                </a:ext>
              </a:extLst>
            </p:cNvPr>
            <p:cNvSpPr/>
            <p:nvPr/>
          </p:nvSpPr>
          <p:spPr>
            <a:xfrm>
              <a:off x="4387850" y="2518347"/>
              <a:ext cx="2971200" cy="450476"/>
            </a:xfrm>
            <a:prstGeom prst="rect">
              <a:avLst/>
            </a:prstGeom>
            <a:noFill/>
            <a:ln>
              <a:noFill/>
            </a:ln>
          </p:spPr>
          <p:txBody>
            <a:bodyPr spcFirstLastPara="1" wrap="square" lIns="91425" tIns="91425" rIns="91425" bIns="91425" anchor="ctr" anchorCtr="0">
              <a:noAutofit/>
            </a:bodyPr>
            <a:lstStyle/>
            <a:p>
              <a:pPr marL="457200" lvl="0" indent="-317500" algn="l" rtl="0">
                <a:lnSpc>
                  <a:spcPct val="115000"/>
                </a:lnSpc>
                <a:spcBef>
                  <a:spcPts val="0"/>
                </a:spcBef>
                <a:spcAft>
                  <a:spcPts val="0"/>
                </a:spcAft>
                <a:buClr>
                  <a:srgbClr val="A72A1E"/>
                </a:buClr>
                <a:buSzPts val="1400"/>
                <a:buFont typeface="Roboto"/>
                <a:buChar char="●"/>
              </a:pPr>
              <a:r>
                <a:rPr lang="en-US" sz="1400" dirty="0">
                  <a:solidFill>
                    <a:schemeClr val="tx1"/>
                  </a:solidFill>
                  <a:latin typeface="Roboto"/>
                  <a:ea typeface="Roboto"/>
                  <a:cs typeface="Roboto"/>
                  <a:sym typeface="Roboto"/>
                </a:rPr>
                <a:t>Simulation of existing case studies in simpleFOAM solver</a:t>
              </a:r>
            </a:p>
            <a:p>
              <a:pPr marL="457200" lvl="0" indent="-317500" algn="l" rtl="0">
                <a:lnSpc>
                  <a:spcPct val="115000"/>
                </a:lnSpc>
                <a:spcBef>
                  <a:spcPts val="0"/>
                </a:spcBef>
                <a:spcAft>
                  <a:spcPts val="0"/>
                </a:spcAft>
                <a:buClr>
                  <a:srgbClr val="A72A1E"/>
                </a:buClr>
                <a:buSzPts val="1400"/>
                <a:buFont typeface="Roboto"/>
                <a:buChar char="●"/>
              </a:pPr>
              <a:r>
                <a:rPr lang="en-US" sz="1400" dirty="0">
                  <a:solidFill>
                    <a:schemeClr val="tx1"/>
                  </a:solidFill>
                  <a:latin typeface="Roboto"/>
                  <a:ea typeface="Roboto"/>
                  <a:cs typeface="Roboto"/>
                  <a:sym typeface="Roboto"/>
                </a:rPr>
                <a:t>Domain creation for all 3 types of microchannel</a:t>
              </a:r>
            </a:p>
            <a:p>
              <a:pPr marL="457200" lvl="0" indent="-317500" algn="l" rtl="0">
                <a:lnSpc>
                  <a:spcPct val="115000"/>
                </a:lnSpc>
                <a:spcBef>
                  <a:spcPts val="0"/>
                </a:spcBef>
                <a:spcAft>
                  <a:spcPts val="0"/>
                </a:spcAft>
                <a:buClr>
                  <a:srgbClr val="A72A1E"/>
                </a:buClr>
                <a:buSzPts val="1400"/>
                <a:buFont typeface="Roboto"/>
                <a:buChar char="●"/>
              </a:pPr>
              <a:r>
                <a:rPr lang="en-US" sz="1400" dirty="0">
                  <a:solidFill>
                    <a:schemeClr val="tx1"/>
                  </a:solidFill>
                  <a:latin typeface="Roboto"/>
                  <a:ea typeface="Roboto"/>
                  <a:cs typeface="Roboto"/>
                  <a:sym typeface="Roboto"/>
                </a:rPr>
                <a:t>Simulation of all 3 types using simpleFOAM solver and post-processing in Paraview</a:t>
              </a:r>
            </a:p>
            <a:p>
              <a:pPr marL="139700" lvl="0" algn="l" rtl="0">
                <a:lnSpc>
                  <a:spcPct val="115000"/>
                </a:lnSpc>
                <a:spcBef>
                  <a:spcPts val="0"/>
                </a:spcBef>
                <a:spcAft>
                  <a:spcPts val="0"/>
                </a:spcAft>
                <a:buClr>
                  <a:srgbClr val="A72A1E"/>
                </a:buClr>
                <a:buSzPts val="1400"/>
              </a:pPr>
              <a:endParaRPr lang="en-US" sz="1400" dirty="0">
                <a:solidFill>
                  <a:schemeClr val="tx1"/>
                </a:solidFill>
                <a:latin typeface="Roboto"/>
                <a:ea typeface="Roboto"/>
                <a:cs typeface="Roboto"/>
                <a:sym typeface="Roboto"/>
              </a:endParaRPr>
            </a:p>
            <a:p>
              <a:pPr marL="425450" lvl="0" indent="-285750" algn="l" rtl="0">
                <a:lnSpc>
                  <a:spcPct val="115000"/>
                </a:lnSpc>
                <a:spcBef>
                  <a:spcPts val="0"/>
                </a:spcBef>
                <a:spcAft>
                  <a:spcPts val="0"/>
                </a:spcAft>
                <a:buClr>
                  <a:srgbClr val="A72A1E"/>
                </a:buClr>
                <a:buSzPts val="1400"/>
                <a:buFont typeface="Arial" panose="020B0604020202020204" pitchFamily="34" charset="0"/>
                <a:buChar char="•"/>
              </a:pPr>
              <a:endParaRPr sz="1400" dirty="0">
                <a:solidFill>
                  <a:schemeClr val="tx1"/>
                </a:solidFill>
                <a:latin typeface="Roboto"/>
                <a:ea typeface="Roboto"/>
                <a:cs typeface="Roboto"/>
                <a:sym typeface="Roboto"/>
              </a:endParaRPr>
            </a:p>
          </p:txBody>
        </p:sp>
      </p:grpSp>
      <p:sp>
        <p:nvSpPr>
          <p:cNvPr id="32" name="Google Shape;101;p9">
            <a:extLst>
              <a:ext uri="{FF2B5EF4-FFF2-40B4-BE49-F238E27FC236}">
                <a16:creationId xmlns:a16="http://schemas.microsoft.com/office/drawing/2014/main" id="{EE14CD8B-FBB1-4954-8624-AF20D8AF8068}"/>
              </a:ext>
            </a:extLst>
          </p:cNvPr>
          <p:cNvSpPr/>
          <p:nvPr/>
        </p:nvSpPr>
        <p:spPr>
          <a:xfrm>
            <a:off x="5788213" y="3375484"/>
            <a:ext cx="4207813" cy="1075872"/>
          </a:xfrm>
          <a:prstGeom prst="rect">
            <a:avLst/>
          </a:prstGeom>
          <a:noFill/>
          <a:ln>
            <a:noFill/>
          </a:ln>
        </p:spPr>
        <p:txBody>
          <a:bodyPr spcFirstLastPara="1" wrap="square" lIns="91425" tIns="91425" rIns="91425" bIns="91425" anchor="ctr" anchorCtr="0">
            <a:noAutofit/>
          </a:bodyPr>
          <a:lstStyle/>
          <a:p>
            <a:pPr marL="457200" marR="0" lvl="0" indent="-317500" algn="l" defTabSz="914400" rtl="0" eaLnBrk="1" fontAlgn="auto" latinLnBrk="0" hangingPunct="1">
              <a:lnSpc>
                <a:spcPct val="115000"/>
              </a:lnSpc>
              <a:spcBef>
                <a:spcPts val="0"/>
              </a:spcBef>
              <a:spcAft>
                <a:spcPts val="0"/>
              </a:spcAft>
              <a:buClr>
                <a:srgbClr val="A72A1E"/>
              </a:buClr>
              <a:buSzPts val="1400"/>
              <a:buFont typeface="Roboto"/>
              <a:buChar char="●"/>
              <a:tabLst/>
              <a:defRPr/>
            </a:pPr>
            <a:r>
              <a:rPr kumimoji="0" lang="en-US" sz="1400" b="0" i="0" u="none" strike="noStrike" kern="0" cap="none" spc="0" normalizeH="0" baseline="0" noProof="0" dirty="0">
                <a:ln>
                  <a:noFill/>
                </a:ln>
                <a:solidFill>
                  <a:srgbClr val="000000"/>
                </a:solidFill>
                <a:effectLst/>
                <a:uLnTx/>
                <a:uFillTx/>
                <a:latin typeface="Roboto"/>
                <a:ea typeface="Roboto"/>
                <a:cs typeface="Roboto"/>
                <a:sym typeface="Roboto"/>
              </a:rPr>
              <a:t>Multiphase modelling and analysis of Fluidized bed case study</a:t>
            </a:r>
          </a:p>
          <a:p>
            <a:pPr marL="457200" marR="0" lvl="0" indent="-317500" algn="l" defTabSz="914400" rtl="0" eaLnBrk="1" fontAlgn="auto" latinLnBrk="0" hangingPunct="1">
              <a:lnSpc>
                <a:spcPct val="115000"/>
              </a:lnSpc>
              <a:spcBef>
                <a:spcPts val="0"/>
              </a:spcBef>
              <a:spcAft>
                <a:spcPts val="0"/>
              </a:spcAft>
              <a:buClr>
                <a:srgbClr val="A72A1E"/>
              </a:buClr>
              <a:buSzPts val="1400"/>
              <a:buFont typeface="Roboto"/>
              <a:buChar char="●"/>
              <a:tabLst/>
              <a:defRPr/>
            </a:pPr>
            <a:r>
              <a:rPr kumimoji="0" lang="en-US" sz="1400" b="0" i="0" u="none" strike="noStrike" kern="0" cap="none" spc="0" normalizeH="0" baseline="0" noProof="0" dirty="0">
                <a:ln>
                  <a:noFill/>
                </a:ln>
                <a:solidFill>
                  <a:srgbClr val="000000"/>
                </a:solidFill>
                <a:effectLst/>
                <a:uLnTx/>
                <a:uFillTx/>
                <a:latin typeface="Roboto"/>
                <a:ea typeface="Roboto"/>
                <a:cs typeface="Roboto"/>
                <a:sym typeface="Roboto"/>
              </a:rPr>
              <a:t>Implementation of various drag correlations from literature </a:t>
            </a:r>
          </a:p>
          <a:p>
            <a:pPr marL="457200" marR="0" lvl="0" indent="-317500" algn="l" defTabSz="914400" rtl="0" eaLnBrk="1" fontAlgn="auto" latinLnBrk="0" hangingPunct="1">
              <a:lnSpc>
                <a:spcPct val="115000"/>
              </a:lnSpc>
              <a:spcBef>
                <a:spcPts val="0"/>
              </a:spcBef>
              <a:spcAft>
                <a:spcPts val="0"/>
              </a:spcAft>
              <a:buClr>
                <a:srgbClr val="A72A1E"/>
              </a:buClr>
              <a:buSzPts val="1400"/>
              <a:buFont typeface="Roboto"/>
              <a:buChar char="●"/>
              <a:tabLst/>
              <a:defRPr/>
            </a:pPr>
            <a:r>
              <a:rPr kumimoji="0" lang="en-US" sz="1400" b="0" i="0" u="none" strike="noStrike" kern="0" cap="none" spc="0" normalizeH="0" baseline="0" noProof="0" dirty="0">
                <a:ln>
                  <a:noFill/>
                </a:ln>
                <a:solidFill>
                  <a:srgbClr val="000000"/>
                </a:solidFill>
                <a:effectLst/>
                <a:uLnTx/>
                <a:uFillTx/>
                <a:latin typeface="Roboto"/>
                <a:ea typeface="Roboto"/>
                <a:cs typeface="Roboto"/>
                <a:sym typeface="Roboto"/>
              </a:rPr>
              <a:t>Post-processing and interpretation of results obtained</a:t>
            </a:r>
          </a:p>
          <a:p>
            <a:pPr marL="139700" lvl="0" algn="l" rtl="0">
              <a:lnSpc>
                <a:spcPct val="115000"/>
              </a:lnSpc>
              <a:spcBef>
                <a:spcPts val="0"/>
              </a:spcBef>
              <a:spcAft>
                <a:spcPts val="0"/>
              </a:spcAft>
              <a:buClr>
                <a:srgbClr val="A72A1E"/>
              </a:buClr>
              <a:buSzPts val="1400"/>
            </a:pPr>
            <a:endParaRPr lang="en-US" sz="1400" dirty="0">
              <a:solidFill>
                <a:schemeClr val="tx1"/>
              </a:solidFill>
              <a:latin typeface="Roboto"/>
              <a:ea typeface="Roboto"/>
              <a:cs typeface="Roboto"/>
              <a:sym typeface="Roboto"/>
            </a:endParaRPr>
          </a:p>
          <a:p>
            <a:pPr marL="425450" lvl="0" indent="-285750" algn="l" rtl="0">
              <a:lnSpc>
                <a:spcPct val="115000"/>
              </a:lnSpc>
              <a:spcBef>
                <a:spcPts val="0"/>
              </a:spcBef>
              <a:spcAft>
                <a:spcPts val="0"/>
              </a:spcAft>
              <a:buClr>
                <a:srgbClr val="A72A1E"/>
              </a:buClr>
              <a:buSzPts val="1400"/>
              <a:buFont typeface="Arial" panose="020B0604020202020204" pitchFamily="34" charset="0"/>
              <a:buChar char="•"/>
            </a:pPr>
            <a:endParaRPr sz="1400" dirty="0">
              <a:solidFill>
                <a:schemeClr val="tx1"/>
              </a:solidFill>
              <a:latin typeface="Roboto"/>
              <a:ea typeface="Roboto"/>
              <a:cs typeface="Roboto"/>
              <a:sym typeface="Roboto"/>
            </a:endParaRPr>
          </a:p>
        </p:txBody>
      </p:sp>
      <p:cxnSp>
        <p:nvCxnSpPr>
          <p:cNvPr id="33" name="Straight Arrow Connector 32">
            <a:extLst>
              <a:ext uri="{FF2B5EF4-FFF2-40B4-BE49-F238E27FC236}">
                <a16:creationId xmlns:a16="http://schemas.microsoft.com/office/drawing/2014/main" id="{43EA4101-6629-4979-8439-06975CB69791}"/>
              </a:ext>
            </a:extLst>
          </p:cNvPr>
          <p:cNvCxnSpPr>
            <a:cxnSpLocks/>
          </p:cNvCxnSpPr>
          <p:nvPr/>
        </p:nvCxnSpPr>
        <p:spPr>
          <a:xfrm>
            <a:off x="10645805" y="1413808"/>
            <a:ext cx="0" cy="4572000"/>
          </a:xfrm>
          <a:prstGeom prst="straightConnector1">
            <a:avLst/>
          </a:prstGeom>
          <a:ln w="76200">
            <a:tailEnd type="triangle"/>
          </a:ln>
        </p:spPr>
        <p:style>
          <a:lnRef idx="1">
            <a:schemeClr val="accent2"/>
          </a:lnRef>
          <a:fillRef idx="0">
            <a:schemeClr val="accent2"/>
          </a:fillRef>
          <a:effectRef idx="0">
            <a:schemeClr val="accent2"/>
          </a:effectRef>
          <a:fontRef idx="minor">
            <a:schemeClr val="tx1"/>
          </a:fontRef>
        </p:style>
      </p:cxnSp>
      <p:sp>
        <p:nvSpPr>
          <p:cNvPr id="36" name="Google Shape;101;p9">
            <a:extLst>
              <a:ext uri="{FF2B5EF4-FFF2-40B4-BE49-F238E27FC236}">
                <a16:creationId xmlns:a16="http://schemas.microsoft.com/office/drawing/2014/main" id="{8961158D-3DD9-4EB4-A792-706F188F9B5E}"/>
              </a:ext>
            </a:extLst>
          </p:cNvPr>
          <p:cNvSpPr/>
          <p:nvPr/>
        </p:nvSpPr>
        <p:spPr>
          <a:xfrm>
            <a:off x="5797374" y="5094034"/>
            <a:ext cx="4207813" cy="1075872"/>
          </a:xfrm>
          <a:prstGeom prst="rect">
            <a:avLst/>
          </a:prstGeom>
          <a:noFill/>
          <a:ln>
            <a:noFill/>
          </a:ln>
        </p:spPr>
        <p:txBody>
          <a:bodyPr spcFirstLastPara="1" wrap="square" lIns="91425" tIns="91425" rIns="91425" bIns="91425" anchor="ctr" anchorCtr="0">
            <a:noAutofit/>
          </a:bodyPr>
          <a:lstStyle/>
          <a:p>
            <a:pPr marL="457200" marR="0" lvl="0" indent="-317500" algn="l" defTabSz="914400" rtl="0" eaLnBrk="1" fontAlgn="auto" latinLnBrk="0" hangingPunct="1">
              <a:lnSpc>
                <a:spcPct val="115000"/>
              </a:lnSpc>
              <a:spcBef>
                <a:spcPts val="0"/>
              </a:spcBef>
              <a:spcAft>
                <a:spcPts val="0"/>
              </a:spcAft>
              <a:buClr>
                <a:srgbClr val="A72A1E"/>
              </a:buClr>
              <a:buSzPts val="1400"/>
              <a:buFont typeface="Roboto"/>
              <a:buChar char="●"/>
              <a:tabLst/>
              <a:defRPr/>
            </a:pPr>
            <a:r>
              <a:rPr lang="en-US" sz="1400" kern="0" dirty="0">
                <a:solidFill>
                  <a:srgbClr val="000000"/>
                </a:solidFill>
                <a:latin typeface="Roboto"/>
                <a:ea typeface="Roboto"/>
                <a:cs typeface="Roboto"/>
                <a:sym typeface="Roboto"/>
              </a:rPr>
              <a:t>Fluid-Fluid simulations of Blood flow using multiphaseEulerFoam solver for Syamlal drag model.</a:t>
            </a:r>
          </a:p>
          <a:p>
            <a:pPr marL="457200" marR="0" lvl="0" indent="-317500" algn="l" defTabSz="914400" rtl="0" eaLnBrk="1" fontAlgn="auto" latinLnBrk="0" hangingPunct="1">
              <a:lnSpc>
                <a:spcPct val="115000"/>
              </a:lnSpc>
              <a:spcBef>
                <a:spcPts val="0"/>
              </a:spcBef>
              <a:spcAft>
                <a:spcPts val="0"/>
              </a:spcAft>
              <a:buClr>
                <a:srgbClr val="A72A1E"/>
              </a:buClr>
              <a:buSzPts val="1400"/>
              <a:buFont typeface="Roboto"/>
              <a:buChar char="●"/>
              <a:tabLst/>
              <a:defRPr/>
            </a:pPr>
            <a:r>
              <a:rPr lang="en-US" sz="1400" kern="0" dirty="0">
                <a:solidFill>
                  <a:srgbClr val="000000"/>
                </a:solidFill>
                <a:latin typeface="Roboto"/>
                <a:ea typeface="Roboto"/>
                <a:cs typeface="Roboto"/>
                <a:sym typeface="Roboto"/>
              </a:rPr>
              <a:t>Solid-Fluid simulations of Blood flow by implementing Kinetic Theory of Granular flow. </a:t>
            </a:r>
          </a:p>
          <a:p>
            <a:pPr marL="457200" marR="0" lvl="0" indent="-317500" algn="l" defTabSz="914400" rtl="0" eaLnBrk="1" fontAlgn="auto" latinLnBrk="0" hangingPunct="1">
              <a:lnSpc>
                <a:spcPct val="115000"/>
              </a:lnSpc>
              <a:spcBef>
                <a:spcPts val="0"/>
              </a:spcBef>
              <a:spcAft>
                <a:spcPts val="0"/>
              </a:spcAft>
              <a:buClr>
                <a:srgbClr val="A72A1E"/>
              </a:buClr>
              <a:buSzPts val="1400"/>
              <a:buFont typeface="Roboto"/>
              <a:buChar char="●"/>
              <a:tabLst/>
              <a:defRPr/>
            </a:pPr>
            <a:endParaRPr kumimoji="0" lang="en-US" sz="1400" b="0" i="0" u="none" strike="noStrike" kern="0" cap="none" spc="0" normalizeH="0" baseline="0" noProof="0" dirty="0">
              <a:ln>
                <a:noFill/>
              </a:ln>
              <a:solidFill>
                <a:srgbClr val="000000"/>
              </a:solidFill>
              <a:effectLst/>
              <a:uLnTx/>
              <a:uFillTx/>
              <a:latin typeface="Roboto"/>
              <a:ea typeface="Roboto"/>
              <a:cs typeface="Roboto"/>
              <a:sym typeface="Roboto"/>
            </a:endParaRPr>
          </a:p>
          <a:p>
            <a:pPr marL="139700" lvl="0" algn="l" rtl="0">
              <a:lnSpc>
                <a:spcPct val="115000"/>
              </a:lnSpc>
              <a:spcBef>
                <a:spcPts val="0"/>
              </a:spcBef>
              <a:spcAft>
                <a:spcPts val="0"/>
              </a:spcAft>
              <a:buClr>
                <a:srgbClr val="A72A1E"/>
              </a:buClr>
              <a:buSzPts val="1400"/>
            </a:pPr>
            <a:endParaRPr lang="en-US" sz="1400" dirty="0">
              <a:solidFill>
                <a:schemeClr val="tx1"/>
              </a:solidFill>
              <a:latin typeface="Roboto"/>
              <a:ea typeface="Roboto"/>
              <a:cs typeface="Roboto"/>
              <a:sym typeface="Roboto"/>
            </a:endParaRPr>
          </a:p>
          <a:p>
            <a:pPr marL="425450" lvl="0" indent="-285750" algn="l" rtl="0">
              <a:lnSpc>
                <a:spcPct val="115000"/>
              </a:lnSpc>
              <a:spcBef>
                <a:spcPts val="0"/>
              </a:spcBef>
              <a:spcAft>
                <a:spcPts val="0"/>
              </a:spcAft>
              <a:buClr>
                <a:srgbClr val="A72A1E"/>
              </a:buClr>
              <a:buSzPts val="1400"/>
              <a:buFont typeface="Arial" panose="020B0604020202020204" pitchFamily="34" charset="0"/>
              <a:buChar char="•"/>
            </a:pPr>
            <a:endParaRPr sz="1400" dirty="0">
              <a:solidFill>
                <a:schemeClr val="tx1"/>
              </a:solidFill>
              <a:latin typeface="Roboto"/>
              <a:ea typeface="Roboto"/>
              <a:cs typeface="Roboto"/>
              <a:sym typeface="Roboto"/>
            </a:endParaRPr>
          </a:p>
        </p:txBody>
      </p:sp>
      <p:sp>
        <p:nvSpPr>
          <p:cNvPr id="37" name="Slide Number Placeholder 36">
            <a:extLst>
              <a:ext uri="{FF2B5EF4-FFF2-40B4-BE49-F238E27FC236}">
                <a16:creationId xmlns:a16="http://schemas.microsoft.com/office/drawing/2014/main" id="{A4D30A0F-8EAD-43F4-BCA3-6328A20DA24E}"/>
              </a:ext>
            </a:extLst>
          </p:cNvPr>
          <p:cNvSpPr>
            <a:spLocks noGrp="1"/>
          </p:cNvSpPr>
          <p:nvPr>
            <p:ph type="sldNum" sz="quarter" idx="12"/>
          </p:nvPr>
        </p:nvSpPr>
        <p:spPr/>
        <p:txBody>
          <a:bodyPr/>
          <a:lstStyle/>
          <a:p>
            <a:fld id="{C6070333-FABE-4FD6-AEAE-4A299F022C69}" type="slidenum">
              <a:rPr lang="en-IN" smtClean="0">
                <a:solidFill>
                  <a:schemeClr val="bg1"/>
                </a:solidFill>
              </a:rPr>
              <a:t>5</a:t>
            </a:fld>
            <a:endParaRPr lang="en-IN" dirty="0">
              <a:solidFill>
                <a:schemeClr val="bg1"/>
              </a:solidFill>
            </a:endParaRPr>
          </a:p>
        </p:txBody>
      </p:sp>
    </p:spTree>
    <p:extLst>
      <p:ext uri="{BB962C8B-B14F-4D97-AF65-F5344CB8AC3E}">
        <p14:creationId xmlns:p14="http://schemas.microsoft.com/office/powerpoint/2010/main" val="2718490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2D24F2-BFD3-4912-BD80-186BED1F1303}"/>
              </a:ext>
            </a:extLst>
          </p:cNvPr>
          <p:cNvSpPr>
            <a:spLocks noGrp="1"/>
          </p:cNvSpPr>
          <p:nvPr>
            <p:ph type="title"/>
          </p:nvPr>
        </p:nvSpPr>
        <p:spPr>
          <a:xfrm>
            <a:off x="838200" y="365126"/>
            <a:ext cx="10515600" cy="682439"/>
          </a:xfrm>
        </p:spPr>
        <p:txBody>
          <a:bodyPr>
            <a:normAutofit fontScale="90000"/>
          </a:bodyPr>
          <a:lstStyle/>
          <a:p>
            <a:pPr algn="ctr"/>
            <a:r>
              <a:rPr lang="en-IN" dirty="0">
                <a:latin typeface="Times New Roman" panose="02020603050405020304" pitchFamily="18" charset="0"/>
                <a:cs typeface="Times New Roman" panose="02020603050405020304" pitchFamily="18" charset="0"/>
              </a:rPr>
              <a:t>Methodology – Geometry(1)</a:t>
            </a:r>
          </a:p>
        </p:txBody>
      </p:sp>
      <p:pic>
        <p:nvPicPr>
          <p:cNvPr id="8" name="Content Placeholder 7">
            <a:extLst>
              <a:ext uri="{FF2B5EF4-FFF2-40B4-BE49-F238E27FC236}">
                <a16:creationId xmlns:a16="http://schemas.microsoft.com/office/drawing/2014/main" id="{2DE160E0-D924-457C-A40A-B223CD4930A7}"/>
              </a:ext>
            </a:extLst>
          </p:cNvPr>
          <p:cNvPicPr>
            <a:picLocks noGrp="1" noChangeAspect="1"/>
          </p:cNvPicPr>
          <p:nvPr>
            <p:ph idx="1"/>
          </p:nvPr>
        </p:nvPicPr>
        <p:blipFill>
          <a:blip r:embed="rId2"/>
          <a:stretch>
            <a:fillRect/>
          </a:stretch>
        </p:blipFill>
        <p:spPr>
          <a:xfrm>
            <a:off x="668560" y="1253565"/>
            <a:ext cx="4609961" cy="2322249"/>
          </a:xfrm>
        </p:spPr>
      </p:pic>
      <p:sp>
        <p:nvSpPr>
          <p:cNvPr id="4" name="Rectangle 3">
            <a:extLst>
              <a:ext uri="{FF2B5EF4-FFF2-40B4-BE49-F238E27FC236}">
                <a16:creationId xmlns:a16="http://schemas.microsoft.com/office/drawing/2014/main" id="{37D37304-CB96-4D35-AD3D-7F747A23E4B3}"/>
              </a:ext>
            </a:extLst>
          </p:cNvPr>
          <p:cNvSpPr/>
          <p:nvPr/>
        </p:nvSpPr>
        <p:spPr>
          <a:xfrm>
            <a:off x="0" y="6178858"/>
            <a:ext cx="12192000" cy="679143"/>
          </a:xfrm>
          <a:prstGeom prst="rect">
            <a:avLst/>
          </a:prstGeom>
          <a:solidFill>
            <a:srgbClr val="EC73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 name="Rectangle 4">
            <a:extLst>
              <a:ext uri="{FF2B5EF4-FFF2-40B4-BE49-F238E27FC236}">
                <a16:creationId xmlns:a16="http://schemas.microsoft.com/office/drawing/2014/main" id="{422BBA13-C0F1-4E48-A0E1-36912342E413}"/>
              </a:ext>
            </a:extLst>
          </p:cNvPr>
          <p:cNvSpPr/>
          <p:nvPr/>
        </p:nvSpPr>
        <p:spPr>
          <a:xfrm>
            <a:off x="-27373" y="6295285"/>
            <a:ext cx="12192000" cy="510468"/>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cxnSp>
        <p:nvCxnSpPr>
          <p:cNvPr id="7" name="Straight Connector 6">
            <a:extLst>
              <a:ext uri="{FF2B5EF4-FFF2-40B4-BE49-F238E27FC236}">
                <a16:creationId xmlns:a16="http://schemas.microsoft.com/office/drawing/2014/main" id="{B8010F8F-0406-4B07-9F9D-4D96C629A727}"/>
              </a:ext>
            </a:extLst>
          </p:cNvPr>
          <p:cNvCxnSpPr>
            <a:cxnSpLocks/>
          </p:cNvCxnSpPr>
          <p:nvPr/>
        </p:nvCxnSpPr>
        <p:spPr>
          <a:xfrm>
            <a:off x="1546194" y="1127463"/>
            <a:ext cx="9099611" cy="0"/>
          </a:xfrm>
          <a:prstGeom prst="line">
            <a:avLst/>
          </a:prstGeom>
          <a:ln w="19050"/>
        </p:spPr>
        <p:style>
          <a:lnRef idx="1">
            <a:schemeClr val="accent3"/>
          </a:lnRef>
          <a:fillRef idx="0">
            <a:schemeClr val="accent3"/>
          </a:fillRef>
          <a:effectRef idx="0">
            <a:schemeClr val="accent3"/>
          </a:effectRef>
          <a:fontRef idx="minor">
            <a:schemeClr val="tx1"/>
          </a:fontRef>
        </p:style>
      </p:cxnSp>
      <p:pic>
        <p:nvPicPr>
          <p:cNvPr id="9" name="Picture 8">
            <a:extLst>
              <a:ext uri="{FF2B5EF4-FFF2-40B4-BE49-F238E27FC236}">
                <a16:creationId xmlns:a16="http://schemas.microsoft.com/office/drawing/2014/main" id="{EE77563C-D3A2-41B7-85E6-4E4127CAB5DB}"/>
              </a:ext>
            </a:extLst>
          </p:cNvPr>
          <p:cNvPicPr/>
          <p:nvPr/>
        </p:nvPicPr>
        <p:blipFill rotWithShape="1">
          <a:blip r:embed="rId3">
            <a:extLst>
              <a:ext uri="{28A0092B-C50C-407E-A947-70E740481C1C}">
                <a14:useLocalDpi xmlns:a14="http://schemas.microsoft.com/office/drawing/2010/main" val="0"/>
              </a:ext>
            </a:extLst>
          </a:blip>
          <a:srcRect t="5449"/>
          <a:stretch/>
        </p:blipFill>
        <p:spPr>
          <a:xfrm>
            <a:off x="7944774" y="1296140"/>
            <a:ext cx="3764133" cy="2530133"/>
          </a:xfrm>
          <a:prstGeom prst="rect">
            <a:avLst/>
          </a:prstGeom>
        </p:spPr>
      </p:pic>
      <p:pic>
        <p:nvPicPr>
          <p:cNvPr id="10" name="Picture 9">
            <a:extLst>
              <a:ext uri="{FF2B5EF4-FFF2-40B4-BE49-F238E27FC236}">
                <a16:creationId xmlns:a16="http://schemas.microsoft.com/office/drawing/2014/main" id="{9A2D957F-0AE6-4C57-8723-9A9C3748CC7A}"/>
              </a:ext>
            </a:extLst>
          </p:cNvPr>
          <p:cNvPicPr/>
          <p:nvPr/>
        </p:nvPicPr>
        <p:blipFill>
          <a:blip r:embed="rId4">
            <a:extLst>
              <a:ext uri="{28A0092B-C50C-407E-A947-70E740481C1C}">
                <a14:useLocalDpi xmlns:a14="http://schemas.microsoft.com/office/drawing/2010/main" val="0"/>
              </a:ext>
            </a:extLst>
          </a:blip>
          <a:stretch>
            <a:fillRect/>
          </a:stretch>
        </p:blipFill>
        <p:spPr>
          <a:xfrm>
            <a:off x="4431694" y="2982710"/>
            <a:ext cx="3513079" cy="2747827"/>
          </a:xfrm>
          <a:prstGeom prst="rect">
            <a:avLst/>
          </a:prstGeom>
        </p:spPr>
      </p:pic>
      <p:sp>
        <p:nvSpPr>
          <p:cNvPr id="11" name="Text Box 2">
            <a:extLst>
              <a:ext uri="{FF2B5EF4-FFF2-40B4-BE49-F238E27FC236}">
                <a16:creationId xmlns:a16="http://schemas.microsoft.com/office/drawing/2014/main" id="{B133A6F2-3931-408E-9E4A-FE49491E92D4}"/>
              </a:ext>
            </a:extLst>
          </p:cNvPr>
          <p:cNvSpPr txBox="1">
            <a:spLocks noChangeArrowheads="1"/>
          </p:cNvSpPr>
          <p:nvPr/>
        </p:nvSpPr>
        <p:spPr bwMode="auto">
          <a:xfrm>
            <a:off x="4218594" y="5761418"/>
            <a:ext cx="3726180" cy="307777"/>
          </a:xfrm>
          <a:prstGeom prst="rect">
            <a:avLst/>
          </a:prstGeom>
          <a:solidFill>
            <a:srgbClr val="FFFFFF"/>
          </a:solidFill>
          <a:ln w="9525">
            <a:noFill/>
            <a:miter lim="800000"/>
            <a:headEnd/>
            <a:tailEnd/>
          </a:ln>
        </p:spPr>
        <p:txBody>
          <a:bodyPr rot="0" vert="horz" wrap="square" lIns="91440" tIns="45720" rIns="91440" bIns="45720" anchor="t" anchorCtr="0">
            <a:spAutoFit/>
          </a:bodyPr>
          <a:lstStyle/>
          <a:p>
            <a:pPr algn="ctr"/>
            <a:r>
              <a:rPr lang="en-IN" sz="1400" dirty="0">
                <a:effectLst/>
                <a:latin typeface="Times New Roman" panose="02020603050405020304" pitchFamily="18" charset="0"/>
                <a:ea typeface="Times New Roman" panose="02020603050405020304" pitchFamily="18" charset="0"/>
              </a:rPr>
              <a:t>Figure 5: Type III Microchannel with dimensions</a:t>
            </a:r>
            <a:endParaRPr lang="en-IN" sz="1200" dirty="0">
              <a:effectLst/>
              <a:latin typeface="Times New Roman" panose="02020603050405020304" pitchFamily="18" charset="0"/>
              <a:ea typeface="Times New Roman" panose="02020603050405020304" pitchFamily="18" charset="0"/>
            </a:endParaRPr>
          </a:p>
        </p:txBody>
      </p:sp>
      <p:sp>
        <p:nvSpPr>
          <p:cNvPr id="12" name="Text Box 2">
            <a:extLst>
              <a:ext uri="{FF2B5EF4-FFF2-40B4-BE49-F238E27FC236}">
                <a16:creationId xmlns:a16="http://schemas.microsoft.com/office/drawing/2014/main" id="{7CD0FCC5-32F1-46BB-9B42-A8F676B97815}"/>
              </a:ext>
            </a:extLst>
          </p:cNvPr>
          <p:cNvSpPr txBox="1">
            <a:spLocks noChangeArrowheads="1"/>
          </p:cNvSpPr>
          <p:nvPr/>
        </p:nvSpPr>
        <p:spPr bwMode="auto">
          <a:xfrm>
            <a:off x="594804" y="3826274"/>
            <a:ext cx="3623790" cy="307777"/>
          </a:xfrm>
          <a:prstGeom prst="rect">
            <a:avLst/>
          </a:prstGeom>
          <a:solidFill>
            <a:srgbClr val="FFFFFF"/>
          </a:solidFill>
          <a:ln w="9525">
            <a:noFill/>
            <a:miter lim="800000"/>
            <a:headEnd/>
            <a:tailEnd/>
          </a:ln>
        </p:spPr>
        <p:txBody>
          <a:bodyPr rot="0" vert="horz" wrap="square" lIns="91440" tIns="45720" rIns="91440" bIns="45720" anchor="t" anchorCtr="0">
            <a:spAutoFit/>
          </a:bodyPr>
          <a:lstStyle/>
          <a:p>
            <a:pPr algn="ctr"/>
            <a:r>
              <a:rPr lang="en-IN" sz="1400" dirty="0">
                <a:effectLst/>
                <a:latin typeface="Times New Roman" panose="02020603050405020304" pitchFamily="18" charset="0"/>
                <a:ea typeface="Times New Roman" panose="02020603050405020304" pitchFamily="18" charset="0"/>
              </a:rPr>
              <a:t>Figure 3: Type I Microchannel with dimensions </a:t>
            </a:r>
            <a:endParaRPr lang="en-IN" sz="1200" dirty="0">
              <a:effectLst/>
              <a:latin typeface="Times New Roman" panose="02020603050405020304" pitchFamily="18" charset="0"/>
              <a:ea typeface="Times New Roman" panose="02020603050405020304" pitchFamily="18" charset="0"/>
            </a:endParaRPr>
          </a:p>
        </p:txBody>
      </p:sp>
      <p:sp>
        <p:nvSpPr>
          <p:cNvPr id="13" name="Text Box 2">
            <a:extLst>
              <a:ext uri="{FF2B5EF4-FFF2-40B4-BE49-F238E27FC236}">
                <a16:creationId xmlns:a16="http://schemas.microsoft.com/office/drawing/2014/main" id="{20A94761-68F5-42B3-BB81-EEC4736F8F50}"/>
              </a:ext>
            </a:extLst>
          </p:cNvPr>
          <p:cNvSpPr txBox="1">
            <a:spLocks noChangeArrowheads="1"/>
          </p:cNvSpPr>
          <p:nvPr/>
        </p:nvSpPr>
        <p:spPr bwMode="auto">
          <a:xfrm>
            <a:off x="8129245" y="3804293"/>
            <a:ext cx="3764133" cy="327660"/>
          </a:xfrm>
          <a:prstGeom prst="rect">
            <a:avLst/>
          </a:prstGeom>
          <a:solidFill>
            <a:srgbClr val="FFFFFF"/>
          </a:solidFill>
          <a:ln w="9525">
            <a:noFill/>
            <a:miter lim="800000"/>
            <a:headEnd/>
            <a:tailEnd/>
          </a:ln>
        </p:spPr>
        <p:txBody>
          <a:bodyPr rot="0" vert="horz" wrap="square" lIns="91440" tIns="45720" rIns="91440" bIns="45720" anchor="t" anchorCtr="0">
            <a:noAutofit/>
          </a:bodyPr>
          <a:lstStyle/>
          <a:p>
            <a:pPr algn="ctr"/>
            <a:r>
              <a:rPr lang="en-IN" sz="1400" dirty="0">
                <a:effectLst/>
                <a:latin typeface="Times New Roman" panose="02020603050405020304" pitchFamily="18" charset="0"/>
                <a:ea typeface="Times New Roman" panose="02020603050405020304" pitchFamily="18" charset="0"/>
              </a:rPr>
              <a:t>Figure 4: Type II Microchannel with dimensions</a:t>
            </a:r>
            <a:endParaRPr lang="en-IN" sz="1200" dirty="0">
              <a:effectLst/>
              <a:latin typeface="Times New Roman" panose="02020603050405020304" pitchFamily="18" charset="0"/>
              <a:ea typeface="Times New Roman" panose="02020603050405020304" pitchFamily="18" charset="0"/>
            </a:endParaRPr>
          </a:p>
        </p:txBody>
      </p:sp>
      <p:sp>
        <p:nvSpPr>
          <p:cNvPr id="14" name="Slide Number Placeholder 13">
            <a:extLst>
              <a:ext uri="{FF2B5EF4-FFF2-40B4-BE49-F238E27FC236}">
                <a16:creationId xmlns:a16="http://schemas.microsoft.com/office/drawing/2014/main" id="{5E8E1B88-DF36-4856-8587-2D5D6C305FCE}"/>
              </a:ext>
            </a:extLst>
          </p:cNvPr>
          <p:cNvSpPr>
            <a:spLocks noGrp="1"/>
          </p:cNvSpPr>
          <p:nvPr>
            <p:ph type="sldNum" sz="quarter" idx="12"/>
          </p:nvPr>
        </p:nvSpPr>
        <p:spPr/>
        <p:txBody>
          <a:bodyPr/>
          <a:lstStyle/>
          <a:p>
            <a:fld id="{C6070333-FABE-4FD6-AEAE-4A299F022C69}" type="slidenum">
              <a:rPr lang="en-IN" smtClean="0">
                <a:solidFill>
                  <a:schemeClr val="bg1"/>
                </a:solidFill>
              </a:rPr>
              <a:t>6</a:t>
            </a:fld>
            <a:endParaRPr lang="en-IN" dirty="0">
              <a:solidFill>
                <a:schemeClr val="bg1"/>
              </a:solidFill>
            </a:endParaRPr>
          </a:p>
        </p:txBody>
      </p:sp>
    </p:spTree>
    <p:extLst>
      <p:ext uri="{BB962C8B-B14F-4D97-AF65-F5344CB8AC3E}">
        <p14:creationId xmlns:p14="http://schemas.microsoft.com/office/powerpoint/2010/main" val="1199886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2D24F2-BFD3-4912-BD80-186BED1F1303}"/>
              </a:ext>
            </a:extLst>
          </p:cNvPr>
          <p:cNvSpPr>
            <a:spLocks noGrp="1"/>
          </p:cNvSpPr>
          <p:nvPr>
            <p:ph type="title"/>
          </p:nvPr>
        </p:nvSpPr>
        <p:spPr>
          <a:xfrm>
            <a:off x="838200" y="365126"/>
            <a:ext cx="10515600" cy="682439"/>
          </a:xfrm>
        </p:spPr>
        <p:txBody>
          <a:bodyPr>
            <a:normAutofit fontScale="90000"/>
          </a:bodyPr>
          <a:lstStyle/>
          <a:p>
            <a:pPr algn="ctr"/>
            <a:r>
              <a:rPr lang="en-IN" dirty="0">
                <a:latin typeface="Times New Roman" panose="02020603050405020304" pitchFamily="18" charset="0"/>
                <a:cs typeface="Times New Roman" panose="02020603050405020304" pitchFamily="18" charset="0"/>
              </a:rPr>
              <a:t>Methodology – Geometry(2)</a:t>
            </a:r>
          </a:p>
        </p:txBody>
      </p:sp>
      <p:sp>
        <p:nvSpPr>
          <p:cNvPr id="4" name="Rectangle 3">
            <a:extLst>
              <a:ext uri="{FF2B5EF4-FFF2-40B4-BE49-F238E27FC236}">
                <a16:creationId xmlns:a16="http://schemas.microsoft.com/office/drawing/2014/main" id="{37D37304-CB96-4D35-AD3D-7F747A23E4B3}"/>
              </a:ext>
            </a:extLst>
          </p:cNvPr>
          <p:cNvSpPr/>
          <p:nvPr/>
        </p:nvSpPr>
        <p:spPr>
          <a:xfrm>
            <a:off x="0" y="6178858"/>
            <a:ext cx="12192000" cy="679143"/>
          </a:xfrm>
          <a:prstGeom prst="rect">
            <a:avLst/>
          </a:prstGeom>
          <a:solidFill>
            <a:srgbClr val="EC73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 name="Rectangle 4">
            <a:extLst>
              <a:ext uri="{FF2B5EF4-FFF2-40B4-BE49-F238E27FC236}">
                <a16:creationId xmlns:a16="http://schemas.microsoft.com/office/drawing/2014/main" id="{422BBA13-C0F1-4E48-A0E1-36912342E413}"/>
              </a:ext>
            </a:extLst>
          </p:cNvPr>
          <p:cNvSpPr/>
          <p:nvPr/>
        </p:nvSpPr>
        <p:spPr>
          <a:xfrm>
            <a:off x="0" y="6347534"/>
            <a:ext cx="12192000" cy="510468"/>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cxnSp>
        <p:nvCxnSpPr>
          <p:cNvPr id="7" name="Straight Connector 6">
            <a:extLst>
              <a:ext uri="{FF2B5EF4-FFF2-40B4-BE49-F238E27FC236}">
                <a16:creationId xmlns:a16="http://schemas.microsoft.com/office/drawing/2014/main" id="{B8010F8F-0406-4B07-9F9D-4D96C629A727}"/>
              </a:ext>
            </a:extLst>
          </p:cNvPr>
          <p:cNvCxnSpPr>
            <a:cxnSpLocks/>
          </p:cNvCxnSpPr>
          <p:nvPr/>
        </p:nvCxnSpPr>
        <p:spPr>
          <a:xfrm>
            <a:off x="1546194" y="1127463"/>
            <a:ext cx="9099611" cy="0"/>
          </a:xfrm>
          <a:prstGeom prst="line">
            <a:avLst/>
          </a:prstGeom>
          <a:ln w="19050"/>
        </p:spPr>
        <p:style>
          <a:lnRef idx="1">
            <a:schemeClr val="accent3"/>
          </a:lnRef>
          <a:fillRef idx="0">
            <a:schemeClr val="accent3"/>
          </a:fillRef>
          <a:effectRef idx="0">
            <a:schemeClr val="accent3"/>
          </a:effectRef>
          <a:fontRef idx="minor">
            <a:schemeClr val="tx1"/>
          </a:fontRef>
        </p:style>
      </p:cxnSp>
      <p:grpSp>
        <p:nvGrpSpPr>
          <p:cNvPr id="14" name="Group 13">
            <a:extLst>
              <a:ext uri="{FF2B5EF4-FFF2-40B4-BE49-F238E27FC236}">
                <a16:creationId xmlns:a16="http://schemas.microsoft.com/office/drawing/2014/main" id="{F585B9B5-AC91-4F85-AC65-F75E297EFB76}"/>
              </a:ext>
            </a:extLst>
          </p:cNvPr>
          <p:cNvGrpSpPr/>
          <p:nvPr/>
        </p:nvGrpSpPr>
        <p:grpSpPr>
          <a:xfrm>
            <a:off x="6783689" y="1748901"/>
            <a:ext cx="2813072" cy="3666478"/>
            <a:chOff x="674882" y="0"/>
            <a:chExt cx="3763766" cy="4783021"/>
          </a:xfrm>
        </p:grpSpPr>
        <p:grpSp>
          <p:nvGrpSpPr>
            <p:cNvPr id="15" name="Group 14">
              <a:extLst>
                <a:ext uri="{FF2B5EF4-FFF2-40B4-BE49-F238E27FC236}">
                  <a16:creationId xmlns:a16="http://schemas.microsoft.com/office/drawing/2014/main" id="{5AC1E663-BEB2-4A57-B618-F497D50AD8CF}"/>
                </a:ext>
              </a:extLst>
            </p:cNvPr>
            <p:cNvGrpSpPr/>
            <p:nvPr/>
          </p:nvGrpSpPr>
          <p:grpSpPr>
            <a:xfrm>
              <a:off x="1924050" y="0"/>
              <a:ext cx="2514598" cy="4376189"/>
              <a:chOff x="1924050" y="0"/>
              <a:chExt cx="2514598" cy="4376189"/>
            </a:xfrm>
          </p:grpSpPr>
          <p:sp>
            <p:nvSpPr>
              <p:cNvPr id="31" name="Rectangle 30">
                <a:extLst>
                  <a:ext uri="{FF2B5EF4-FFF2-40B4-BE49-F238E27FC236}">
                    <a16:creationId xmlns:a16="http://schemas.microsoft.com/office/drawing/2014/main" id="{A51560E2-6CB5-4606-BA46-A0EB21EF98C9}"/>
                  </a:ext>
                </a:extLst>
              </p:cNvPr>
              <p:cNvSpPr/>
              <p:nvPr/>
            </p:nvSpPr>
            <p:spPr>
              <a:xfrm>
                <a:off x="1924050" y="0"/>
                <a:ext cx="1581150" cy="41529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N"/>
              </a:p>
            </p:txBody>
          </p:sp>
          <p:sp>
            <p:nvSpPr>
              <p:cNvPr id="32" name="Rectangle 31">
                <a:extLst>
                  <a:ext uri="{FF2B5EF4-FFF2-40B4-BE49-F238E27FC236}">
                    <a16:creationId xmlns:a16="http://schemas.microsoft.com/office/drawing/2014/main" id="{34A16E87-4125-494C-BF0E-C375E2A40297}"/>
                  </a:ext>
                </a:extLst>
              </p:cNvPr>
              <p:cNvSpPr/>
              <p:nvPr/>
            </p:nvSpPr>
            <p:spPr>
              <a:xfrm>
                <a:off x="1933575" y="3171825"/>
                <a:ext cx="314325" cy="276225"/>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N"/>
              </a:p>
            </p:txBody>
          </p:sp>
          <p:sp>
            <p:nvSpPr>
              <p:cNvPr id="33" name="Rectangle 32">
                <a:extLst>
                  <a:ext uri="{FF2B5EF4-FFF2-40B4-BE49-F238E27FC236}">
                    <a16:creationId xmlns:a16="http://schemas.microsoft.com/office/drawing/2014/main" id="{804A3EE1-422D-4B68-9DDB-3A773A0614F6}"/>
                  </a:ext>
                </a:extLst>
              </p:cNvPr>
              <p:cNvSpPr/>
              <p:nvPr/>
            </p:nvSpPr>
            <p:spPr>
              <a:xfrm>
                <a:off x="2247900" y="3171825"/>
                <a:ext cx="314325" cy="276225"/>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N"/>
              </a:p>
            </p:txBody>
          </p:sp>
          <p:sp>
            <p:nvSpPr>
              <p:cNvPr id="34" name="Rectangle 33">
                <a:extLst>
                  <a:ext uri="{FF2B5EF4-FFF2-40B4-BE49-F238E27FC236}">
                    <a16:creationId xmlns:a16="http://schemas.microsoft.com/office/drawing/2014/main" id="{69560149-E0F9-4FF9-85F9-F758B71DCDF3}"/>
                  </a:ext>
                </a:extLst>
              </p:cNvPr>
              <p:cNvSpPr/>
              <p:nvPr/>
            </p:nvSpPr>
            <p:spPr>
              <a:xfrm>
                <a:off x="2562225" y="3171825"/>
                <a:ext cx="314325" cy="276225"/>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N"/>
              </a:p>
            </p:txBody>
          </p:sp>
          <p:sp>
            <p:nvSpPr>
              <p:cNvPr id="35" name="Rectangle 34">
                <a:extLst>
                  <a:ext uri="{FF2B5EF4-FFF2-40B4-BE49-F238E27FC236}">
                    <a16:creationId xmlns:a16="http://schemas.microsoft.com/office/drawing/2014/main" id="{FA328C2D-BF6B-41EF-80AB-E2E3A3262401}"/>
                  </a:ext>
                </a:extLst>
              </p:cNvPr>
              <p:cNvSpPr/>
              <p:nvPr/>
            </p:nvSpPr>
            <p:spPr>
              <a:xfrm>
                <a:off x="2876550" y="3171825"/>
                <a:ext cx="314325" cy="276225"/>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N"/>
              </a:p>
            </p:txBody>
          </p:sp>
          <p:sp>
            <p:nvSpPr>
              <p:cNvPr id="36" name="Rectangle 35">
                <a:extLst>
                  <a:ext uri="{FF2B5EF4-FFF2-40B4-BE49-F238E27FC236}">
                    <a16:creationId xmlns:a16="http://schemas.microsoft.com/office/drawing/2014/main" id="{D8743BCB-5BD8-4B4F-9F8F-02D55E9DC120}"/>
                  </a:ext>
                </a:extLst>
              </p:cNvPr>
              <p:cNvSpPr/>
              <p:nvPr/>
            </p:nvSpPr>
            <p:spPr>
              <a:xfrm>
                <a:off x="3181350" y="3171825"/>
                <a:ext cx="314325" cy="276225"/>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N"/>
              </a:p>
            </p:txBody>
          </p:sp>
          <p:cxnSp>
            <p:nvCxnSpPr>
              <p:cNvPr id="37" name="Straight Connector 36">
                <a:extLst>
                  <a:ext uri="{FF2B5EF4-FFF2-40B4-BE49-F238E27FC236}">
                    <a16:creationId xmlns:a16="http://schemas.microsoft.com/office/drawing/2014/main" id="{B7639EAB-DC4A-4D07-A56D-9615E0EBAF13}"/>
                  </a:ext>
                </a:extLst>
              </p:cNvPr>
              <p:cNvCxnSpPr/>
              <p:nvPr/>
            </p:nvCxnSpPr>
            <p:spPr>
              <a:xfrm flipV="1">
                <a:off x="1933575" y="4162425"/>
                <a:ext cx="1571625" cy="1"/>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916E2346-6E7A-42E3-AE71-E193A99EA368}"/>
                  </a:ext>
                </a:extLst>
              </p:cNvPr>
              <p:cNvCxnSpPr/>
              <p:nvPr/>
            </p:nvCxnSpPr>
            <p:spPr>
              <a:xfrm flipV="1">
                <a:off x="3371850" y="3333750"/>
                <a:ext cx="438150" cy="1"/>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C51D6F9E-7FCA-4F71-8CD3-309C147AC4AB}"/>
                  </a:ext>
                </a:extLst>
              </p:cNvPr>
              <p:cNvCxnSpPr/>
              <p:nvPr/>
            </p:nvCxnSpPr>
            <p:spPr>
              <a:xfrm flipV="1">
                <a:off x="3419475" y="4157662"/>
                <a:ext cx="438150" cy="1"/>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40" name="Straight Arrow Connector 39">
                <a:extLst>
                  <a:ext uri="{FF2B5EF4-FFF2-40B4-BE49-F238E27FC236}">
                    <a16:creationId xmlns:a16="http://schemas.microsoft.com/office/drawing/2014/main" id="{0AFEA417-5F85-48B9-B194-1F22698DC30C}"/>
                  </a:ext>
                </a:extLst>
              </p:cNvPr>
              <p:cNvCxnSpPr/>
              <p:nvPr/>
            </p:nvCxnSpPr>
            <p:spPr>
              <a:xfrm>
                <a:off x="3609975" y="3324225"/>
                <a:ext cx="4763" cy="828675"/>
              </a:xfrm>
              <a:prstGeom prst="straightConnector1">
                <a:avLst/>
              </a:prstGeom>
              <a:ln>
                <a:solidFill>
                  <a:srgbClr val="00B050"/>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41" name="TextBox 25">
                <a:extLst>
                  <a:ext uri="{FF2B5EF4-FFF2-40B4-BE49-F238E27FC236}">
                    <a16:creationId xmlns:a16="http://schemas.microsoft.com/office/drawing/2014/main" id="{E031273E-E42D-4401-BC92-FD9E6DB57D73}"/>
                  </a:ext>
                </a:extLst>
              </p:cNvPr>
              <p:cNvSpPr txBox="1"/>
              <p:nvPr/>
            </p:nvSpPr>
            <p:spPr>
              <a:xfrm>
                <a:off x="3671886" y="3551530"/>
                <a:ext cx="766762" cy="372770"/>
              </a:xfrm>
              <a:prstGeom prst="rect">
                <a:avLst/>
              </a:prstGeom>
              <a:solidFill>
                <a:schemeClr val="lt1"/>
              </a:solidFill>
              <a:ln w="9525" cmpd="sng">
                <a:solidFill>
                  <a:schemeClr val="lt1">
                    <a:shade val="50000"/>
                  </a:schemeClr>
                </a:solidFill>
              </a:ln>
            </p:spPr>
            <p:style>
              <a:lnRef idx="0">
                <a:scrgbClr r="0" g="0" b="0"/>
              </a:lnRef>
              <a:fillRef idx="0">
                <a:scrgbClr r="0" g="0" b="0"/>
              </a:fillRef>
              <a:effectRef idx="0">
                <a:scrgbClr r="0" g="0" b="0"/>
              </a:effectRef>
              <a:fontRef idx="minor">
                <a:schemeClr val="dk1"/>
              </a:fontRef>
            </p:style>
            <p:txBody>
              <a:bodyPr wrap="square" rtlCol="0" anchor="t"/>
              <a:lstStyle/>
              <a:p>
                <a:r>
                  <a:rPr lang="en-US" sz="1100">
                    <a:solidFill>
                      <a:srgbClr val="000000"/>
                    </a:solidFill>
                    <a:effectLst/>
                    <a:ea typeface="Times New Roman" panose="02020603050405020304" pitchFamily="18" charset="0"/>
                    <a:cs typeface="Times New Roman" panose="02020603050405020304" pitchFamily="18" charset="0"/>
                  </a:rPr>
                  <a:t>0.0762 m</a:t>
                </a:r>
                <a:endParaRPr lang="en-IN" sz="1100">
                  <a:effectLst/>
                  <a:latin typeface="Times New Roman" panose="02020603050405020304" pitchFamily="18" charset="0"/>
                  <a:ea typeface="Times New Roman" panose="02020603050405020304" pitchFamily="18" charset="0"/>
                </a:endParaRPr>
              </a:p>
            </p:txBody>
          </p:sp>
          <p:sp>
            <p:nvSpPr>
              <p:cNvPr id="42" name="Oval 41">
                <a:extLst>
                  <a:ext uri="{FF2B5EF4-FFF2-40B4-BE49-F238E27FC236}">
                    <a16:creationId xmlns:a16="http://schemas.microsoft.com/office/drawing/2014/main" id="{A5704F8F-BFF0-4AC8-B97B-33640C945991}"/>
                  </a:ext>
                </a:extLst>
              </p:cNvPr>
              <p:cNvSpPr/>
              <p:nvPr/>
            </p:nvSpPr>
            <p:spPr>
              <a:xfrm>
                <a:off x="2057399" y="3305175"/>
                <a:ext cx="45719"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N"/>
              </a:p>
            </p:txBody>
          </p:sp>
          <p:sp>
            <p:nvSpPr>
              <p:cNvPr id="43" name="Oval 42">
                <a:extLst>
                  <a:ext uri="{FF2B5EF4-FFF2-40B4-BE49-F238E27FC236}">
                    <a16:creationId xmlns:a16="http://schemas.microsoft.com/office/drawing/2014/main" id="{95F7503F-09B2-4C9E-8435-7B6260090363}"/>
                  </a:ext>
                </a:extLst>
              </p:cNvPr>
              <p:cNvSpPr/>
              <p:nvPr/>
            </p:nvSpPr>
            <p:spPr>
              <a:xfrm>
                <a:off x="2386022" y="3305134"/>
                <a:ext cx="45719"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N"/>
              </a:p>
            </p:txBody>
          </p:sp>
          <p:sp>
            <p:nvSpPr>
              <p:cNvPr id="44" name="Oval 43">
                <a:extLst>
                  <a:ext uri="{FF2B5EF4-FFF2-40B4-BE49-F238E27FC236}">
                    <a16:creationId xmlns:a16="http://schemas.microsoft.com/office/drawing/2014/main" id="{133DFB4A-D9B1-4142-A9AA-EFFB0DFCDFBD}"/>
                  </a:ext>
                </a:extLst>
              </p:cNvPr>
              <p:cNvSpPr/>
              <p:nvPr/>
            </p:nvSpPr>
            <p:spPr>
              <a:xfrm>
                <a:off x="2686099" y="3305159"/>
                <a:ext cx="45719"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N"/>
              </a:p>
            </p:txBody>
          </p:sp>
          <p:sp>
            <p:nvSpPr>
              <p:cNvPr id="45" name="Oval 44">
                <a:extLst>
                  <a:ext uri="{FF2B5EF4-FFF2-40B4-BE49-F238E27FC236}">
                    <a16:creationId xmlns:a16="http://schemas.microsoft.com/office/drawing/2014/main" id="{FB90E66F-8531-47D3-A425-42904E5AD62C}"/>
                  </a:ext>
                </a:extLst>
              </p:cNvPr>
              <p:cNvSpPr/>
              <p:nvPr/>
            </p:nvSpPr>
            <p:spPr>
              <a:xfrm>
                <a:off x="3014722" y="3305118"/>
                <a:ext cx="45719"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N"/>
              </a:p>
            </p:txBody>
          </p:sp>
          <p:sp>
            <p:nvSpPr>
              <p:cNvPr id="46" name="Oval 45">
                <a:extLst>
                  <a:ext uri="{FF2B5EF4-FFF2-40B4-BE49-F238E27FC236}">
                    <a16:creationId xmlns:a16="http://schemas.microsoft.com/office/drawing/2014/main" id="{BE35DBB9-71EA-45E9-8EDE-BDD9E235A750}"/>
                  </a:ext>
                </a:extLst>
              </p:cNvPr>
              <p:cNvSpPr/>
              <p:nvPr/>
            </p:nvSpPr>
            <p:spPr>
              <a:xfrm>
                <a:off x="3314775" y="3309865"/>
                <a:ext cx="45719"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N"/>
              </a:p>
            </p:txBody>
          </p:sp>
          <p:cxnSp>
            <p:nvCxnSpPr>
              <p:cNvPr id="47" name="Straight Connector 46">
                <a:extLst>
                  <a:ext uri="{FF2B5EF4-FFF2-40B4-BE49-F238E27FC236}">
                    <a16:creationId xmlns:a16="http://schemas.microsoft.com/office/drawing/2014/main" id="{4CAC3E56-0C1E-4C97-BBEB-08133CE254E0}"/>
                  </a:ext>
                </a:extLst>
              </p:cNvPr>
              <p:cNvCxnSpPr/>
              <p:nvPr/>
            </p:nvCxnSpPr>
            <p:spPr>
              <a:xfrm flipV="1">
                <a:off x="2714625" y="0"/>
                <a:ext cx="0" cy="4152900"/>
              </a:xfrm>
              <a:prstGeom prst="line">
                <a:avLst/>
              </a:prstGeom>
              <a:ln>
                <a:solidFill>
                  <a:srgbClr val="00B050"/>
                </a:solidFill>
                <a:prstDash val="sysDot"/>
              </a:ln>
            </p:spPr>
            <p:style>
              <a:lnRef idx="1">
                <a:schemeClr val="accent1"/>
              </a:lnRef>
              <a:fillRef idx="0">
                <a:schemeClr val="accent1"/>
              </a:fillRef>
              <a:effectRef idx="0">
                <a:schemeClr val="accent1"/>
              </a:effectRef>
              <a:fontRef idx="minor">
                <a:schemeClr val="tx1"/>
              </a:fontRef>
            </p:style>
          </p:cxnSp>
          <p:cxnSp>
            <p:nvCxnSpPr>
              <p:cNvPr id="48" name="Straight Arrow Connector 47">
                <a:extLst>
                  <a:ext uri="{FF2B5EF4-FFF2-40B4-BE49-F238E27FC236}">
                    <a16:creationId xmlns:a16="http://schemas.microsoft.com/office/drawing/2014/main" id="{7DBEBFB3-458E-48EF-AAD2-2A325FBAB847}"/>
                  </a:ext>
                </a:extLst>
              </p:cNvPr>
              <p:cNvCxnSpPr/>
              <p:nvPr/>
            </p:nvCxnSpPr>
            <p:spPr>
              <a:xfrm flipH="1" flipV="1">
                <a:off x="2714625" y="3505200"/>
                <a:ext cx="1" cy="657226"/>
              </a:xfrm>
              <a:prstGeom prst="straightConnector1">
                <a:avLst/>
              </a:prstGeom>
              <a:ln w="28575">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49" name="Straight Arrow Connector 48">
                <a:extLst>
                  <a:ext uri="{FF2B5EF4-FFF2-40B4-BE49-F238E27FC236}">
                    <a16:creationId xmlns:a16="http://schemas.microsoft.com/office/drawing/2014/main" id="{E4EA5744-DD0C-48CD-88F4-06BC75F67C43}"/>
                  </a:ext>
                </a:extLst>
              </p:cNvPr>
              <p:cNvCxnSpPr/>
              <p:nvPr/>
            </p:nvCxnSpPr>
            <p:spPr>
              <a:xfrm flipV="1">
                <a:off x="2714627" y="4152900"/>
                <a:ext cx="714373" cy="1"/>
              </a:xfrm>
              <a:prstGeom prst="straightConnector1">
                <a:avLst/>
              </a:prstGeom>
              <a:ln w="28575">
                <a:solidFill>
                  <a:srgbClr val="00B050"/>
                </a:solidFill>
                <a:tailEnd type="arrow"/>
              </a:ln>
            </p:spPr>
            <p:style>
              <a:lnRef idx="1">
                <a:schemeClr val="accent1"/>
              </a:lnRef>
              <a:fillRef idx="0">
                <a:schemeClr val="accent1"/>
              </a:fillRef>
              <a:effectRef idx="0">
                <a:schemeClr val="accent1"/>
              </a:effectRef>
              <a:fontRef idx="minor">
                <a:schemeClr val="tx1"/>
              </a:fontRef>
            </p:style>
          </p:cxnSp>
          <p:sp>
            <p:nvSpPr>
              <p:cNvPr id="50" name="TextBox 40">
                <a:extLst>
                  <a:ext uri="{FF2B5EF4-FFF2-40B4-BE49-F238E27FC236}">
                    <a16:creationId xmlns:a16="http://schemas.microsoft.com/office/drawing/2014/main" id="{F684978A-27C1-4D68-968D-0B175EC25EB3}"/>
                  </a:ext>
                </a:extLst>
              </p:cNvPr>
              <p:cNvSpPr txBox="1"/>
              <p:nvPr/>
            </p:nvSpPr>
            <p:spPr>
              <a:xfrm>
                <a:off x="2281353" y="3483207"/>
                <a:ext cx="309562" cy="419101"/>
              </a:xfrm>
              <a:prstGeom prst="rect">
                <a:avLst/>
              </a:prstGeom>
              <a:solidFill>
                <a:schemeClr val="lt1"/>
              </a:solidFill>
              <a:ln w="9525" cmpd="sng">
                <a:solidFill>
                  <a:schemeClr val="lt1">
                    <a:shade val="50000"/>
                  </a:schemeClr>
                </a:solidFill>
              </a:ln>
            </p:spPr>
            <p:style>
              <a:lnRef idx="0">
                <a:scrgbClr r="0" g="0" b="0"/>
              </a:lnRef>
              <a:fillRef idx="0">
                <a:scrgbClr r="0" g="0" b="0"/>
              </a:fillRef>
              <a:effectRef idx="0">
                <a:scrgbClr r="0" g="0" b="0"/>
              </a:effectRef>
              <a:fontRef idx="minor">
                <a:schemeClr val="dk1"/>
              </a:fontRef>
            </p:style>
            <p:txBody>
              <a:bodyPr wrap="square" rtlCol="0" anchor="t"/>
              <a:lstStyle/>
              <a:p>
                <a:r>
                  <a:rPr lang="en-US" sz="1100" b="1">
                    <a:solidFill>
                      <a:srgbClr val="000000"/>
                    </a:solidFill>
                    <a:effectLst/>
                    <a:ea typeface="Times New Roman" panose="02020603050405020304" pitchFamily="18" charset="0"/>
                    <a:cs typeface="Times New Roman" panose="02020603050405020304" pitchFamily="18" charset="0"/>
                  </a:rPr>
                  <a:t>y</a:t>
                </a:r>
                <a:endParaRPr lang="en-IN" sz="1100">
                  <a:effectLst/>
                  <a:latin typeface="Times New Roman" panose="02020603050405020304" pitchFamily="18" charset="0"/>
                  <a:ea typeface="Times New Roman" panose="02020603050405020304" pitchFamily="18" charset="0"/>
                </a:endParaRPr>
              </a:p>
            </p:txBody>
          </p:sp>
          <p:sp>
            <p:nvSpPr>
              <p:cNvPr id="51" name="TextBox 41">
                <a:extLst>
                  <a:ext uri="{FF2B5EF4-FFF2-40B4-BE49-F238E27FC236}">
                    <a16:creationId xmlns:a16="http://schemas.microsoft.com/office/drawing/2014/main" id="{496DD64E-396D-4C3F-B6EA-6C2A100719B1}"/>
                  </a:ext>
                </a:extLst>
              </p:cNvPr>
              <p:cNvSpPr txBox="1"/>
              <p:nvPr/>
            </p:nvSpPr>
            <p:spPr>
              <a:xfrm>
                <a:off x="3675961" y="3958362"/>
                <a:ext cx="321420" cy="417827"/>
              </a:xfrm>
              <a:prstGeom prst="rect">
                <a:avLst/>
              </a:prstGeom>
              <a:solidFill>
                <a:schemeClr val="lt1"/>
              </a:solidFill>
              <a:ln w="9525" cmpd="sng">
                <a:solidFill>
                  <a:schemeClr val="lt1">
                    <a:shade val="50000"/>
                  </a:schemeClr>
                </a:solidFill>
              </a:ln>
            </p:spPr>
            <p:style>
              <a:lnRef idx="0">
                <a:scrgbClr r="0" g="0" b="0"/>
              </a:lnRef>
              <a:fillRef idx="0">
                <a:scrgbClr r="0" g="0" b="0"/>
              </a:fillRef>
              <a:effectRef idx="0">
                <a:scrgbClr r="0" g="0" b="0"/>
              </a:effectRef>
              <a:fontRef idx="minor">
                <a:schemeClr val="dk1"/>
              </a:fontRef>
            </p:style>
            <p:txBody>
              <a:bodyPr wrap="square" rtlCol="0" anchor="t"/>
              <a:lstStyle/>
              <a:p>
                <a:r>
                  <a:rPr lang="en-US" sz="1100" b="1">
                    <a:solidFill>
                      <a:srgbClr val="000000"/>
                    </a:solidFill>
                    <a:effectLst/>
                    <a:ea typeface="Times New Roman" panose="02020603050405020304" pitchFamily="18" charset="0"/>
                    <a:cs typeface="Times New Roman" panose="02020603050405020304" pitchFamily="18" charset="0"/>
                  </a:rPr>
                  <a:t>x</a:t>
                </a:r>
                <a:endParaRPr lang="en-IN" sz="1100">
                  <a:effectLst/>
                  <a:latin typeface="Times New Roman" panose="02020603050405020304" pitchFamily="18" charset="0"/>
                  <a:ea typeface="Times New Roman" panose="02020603050405020304" pitchFamily="18" charset="0"/>
                </a:endParaRPr>
              </a:p>
            </p:txBody>
          </p:sp>
        </p:grpSp>
        <p:sp>
          <p:nvSpPr>
            <p:cNvPr id="16" name="TextBox 35">
              <a:extLst>
                <a:ext uri="{FF2B5EF4-FFF2-40B4-BE49-F238E27FC236}">
                  <a16:creationId xmlns:a16="http://schemas.microsoft.com/office/drawing/2014/main" id="{2C08DF65-6CF1-4DE9-9C0F-7F338512FDE1}"/>
                </a:ext>
              </a:extLst>
            </p:cNvPr>
            <p:cNvSpPr txBox="1"/>
            <p:nvPr/>
          </p:nvSpPr>
          <p:spPr>
            <a:xfrm>
              <a:off x="674882" y="4000499"/>
              <a:ext cx="1201544" cy="364694"/>
            </a:xfrm>
            <a:prstGeom prst="rect">
              <a:avLst/>
            </a:prstGeom>
            <a:solidFill>
              <a:schemeClr val="lt1"/>
            </a:solidFill>
            <a:ln w="9525" cmpd="sng">
              <a:solidFill>
                <a:schemeClr val="lt1">
                  <a:shade val="50000"/>
                </a:schemeClr>
              </a:solidFill>
            </a:ln>
          </p:spPr>
          <p:style>
            <a:lnRef idx="0">
              <a:scrgbClr r="0" g="0" b="0"/>
            </a:lnRef>
            <a:fillRef idx="0">
              <a:scrgbClr r="0" g="0" b="0"/>
            </a:fillRef>
            <a:effectRef idx="0">
              <a:scrgbClr r="0" g="0" b="0"/>
            </a:effectRef>
            <a:fontRef idx="minor">
              <a:schemeClr val="dk1"/>
            </a:fontRef>
          </p:style>
          <p:txBody>
            <a:bodyPr wrap="square" rtlCol="0" anchor="t"/>
            <a:lstStyle/>
            <a:p>
              <a:r>
                <a:rPr lang="en-US" sz="1100" b="1">
                  <a:solidFill>
                    <a:srgbClr val="002060"/>
                  </a:solidFill>
                  <a:effectLst/>
                  <a:ea typeface="Times New Roman" panose="02020603050405020304" pitchFamily="18" charset="0"/>
                  <a:cs typeface="Times New Roman" panose="02020603050405020304" pitchFamily="18" charset="0"/>
                </a:rPr>
                <a:t>Distributor</a:t>
              </a:r>
              <a:endParaRPr lang="en-IN" sz="1100">
                <a:effectLst/>
                <a:latin typeface="Times New Roman" panose="02020603050405020304" pitchFamily="18" charset="0"/>
                <a:ea typeface="Times New Roman" panose="02020603050405020304" pitchFamily="18" charset="0"/>
              </a:endParaRPr>
            </a:p>
          </p:txBody>
        </p:sp>
        <p:cxnSp>
          <p:nvCxnSpPr>
            <p:cNvPr id="17" name="Straight Arrow Connector 16">
              <a:extLst>
                <a:ext uri="{FF2B5EF4-FFF2-40B4-BE49-F238E27FC236}">
                  <a16:creationId xmlns:a16="http://schemas.microsoft.com/office/drawing/2014/main" id="{11F59ACA-355B-4783-8C05-67233B3D92FE}"/>
                </a:ext>
              </a:extLst>
            </p:cNvPr>
            <p:cNvCxnSpPr/>
            <p:nvPr/>
          </p:nvCxnSpPr>
          <p:spPr>
            <a:xfrm flipV="1">
              <a:off x="1971675" y="4181475"/>
              <a:ext cx="0" cy="304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A0091185-1863-4397-9088-C9C7D8094B42}"/>
                </a:ext>
              </a:extLst>
            </p:cNvPr>
            <p:cNvCxnSpPr/>
            <p:nvPr/>
          </p:nvCxnSpPr>
          <p:spPr>
            <a:xfrm flipV="1">
              <a:off x="2124075" y="4186222"/>
              <a:ext cx="0" cy="304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3DC8E597-1141-448E-BC79-FBA3697F79B7}"/>
                </a:ext>
              </a:extLst>
            </p:cNvPr>
            <p:cNvCxnSpPr/>
            <p:nvPr/>
          </p:nvCxnSpPr>
          <p:spPr>
            <a:xfrm flipV="1">
              <a:off x="2281236" y="4176712"/>
              <a:ext cx="0" cy="304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D482D4F4-3B2D-41D6-91EE-313929564E31}"/>
                </a:ext>
              </a:extLst>
            </p:cNvPr>
            <p:cNvCxnSpPr/>
            <p:nvPr/>
          </p:nvCxnSpPr>
          <p:spPr>
            <a:xfrm flipV="1">
              <a:off x="2433636" y="4181459"/>
              <a:ext cx="0" cy="304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C80E56CB-8674-43A3-8D40-3D388E4F7FE6}"/>
                </a:ext>
              </a:extLst>
            </p:cNvPr>
            <p:cNvCxnSpPr/>
            <p:nvPr/>
          </p:nvCxnSpPr>
          <p:spPr>
            <a:xfrm flipV="1">
              <a:off x="2424145" y="4181459"/>
              <a:ext cx="0" cy="304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2B036281-54AE-481C-8170-D919CAC9BF4A}"/>
                </a:ext>
              </a:extLst>
            </p:cNvPr>
            <p:cNvCxnSpPr/>
            <p:nvPr/>
          </p:nvCxnSpPr>
          <p:spPr>
            <a:xfrm flipV="1">
              <a:off x="2586070" y="4186206"/>
              <a:ext cx="0" cy="304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054A68E5-81D3-4697-AACD-055E64004CC7}"/>
                </a:ext>
              </a:extLst>
            </p:cNvPr>
            <p:cNvCxnSpPr/>
            <p:nvPr/>
          </p:nvCxnSpPr>
          <p:spPr>
            <a:xfrm flipV="1">
              <a:off x="2743231" y="4176696"/>
              <a:ext cx="0" cy="304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B1B0B8EC-E6BB-477E-9EB4-128889AF0CD9}"/>
                </a:ext>
              </a:extLst>
            </p:cNvPr>
            <p:cNvCxnSpPr/>
            <p:nvPr/>
          </p:nvCxnSpPr>
          <p:spPr>
            <a:xfrm flipV="1">
              <a:off x="2895631" y="4181443"/>
              <a:ext cx="0" cy="304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2A8AD365-8489-4253-BFA9-860DBFB9E4F4}"/>
                </a:ext>
              </a:extLst>
            </p:cNvPr>
            <p:cNvCxnSpPr/>
            <p:nvPr/>
          </p:nvCxnSpPr>
          <p:spPr>
            <a:xfrm flipV="1">
              <a:off x="2895600" y="4181476"/>
              <a:ext cx="0" cy="304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9CC3B78B-95E7-4586-A937-7F8BDDAD0086}"/>
                </a:ext>
              </a:extLst>
            </p:cNvPr>
            <p:cNvCxnSpPr/>
            <p:nvPr/>
          </p:nvCxnSpPr>
          <p:spPr>
            <a:xfrm flipV="1">
              <a:off x="3048000" y="4186223"/>
              <a:ext cx="0" cy="304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DA7038E4-F455-4C56-B244-9D6BF1A72307}"/>
                </a:ext>
              </a:extLst>
            </p:cNvPr>
            <p:cNvCxnSpPr/>
            <p:nvPr/>
          </p:nvCxnSpPr>
          <p:spPr>
            <a:xfrm flipV="1">
              <a:off x="3205161" y="4176713"/>
              <a:ext cx="0" cy="304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CBC89CF7-4684-4657-B780-60E6AAE3A26B}"/>
                </a:ext>
              </a:extLst>
            </p:cNvPr>
            <p:cNvCxnSpPr/>
            <p:nvPr/>
          </p:nvCxnSpPr>
          <p:spPr>
            <a:xfrm flipV="1">
              <a:off x="3357561" y="4181460"/>
              <a:ext cx="0" cy="304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505F6901-8A8A-4949-BA92-8C88636507CD}"/>
                </a:ext>
              </a:extLst>
            </p:cNvPr>
            <p:cNvCxnSpPr/>
            <p:nvPr/>
          </p:nvCxnSpPr>
          <p:spPr>
            <a:xfrm flipV="1">
              <a:off x="3495675" y="4181474"/>
              <a:ext cx="0" cy="304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0" name="TextBox 58">
              <a:extLst>
                <a:ext uri="{FF2B5EF4-FFF2-40B4-BE49-F238E27FC236}">
                  <a16:creationId xmlns:a16="http://schemas.microsoft.com/office/drawing/2014/main" id="{FB43F674-77A0-44F0-8B87-9B32C266848C}"/>
                </a:ext>
              </a:extLst>
            </p:cNvPr>
            <p:cNvSpPr txBox="1"/>
            <p:nvPr/>
          </p:nvSpPr>
          <p:spPr>
            <a:xfrm>
              <a:off x="2264849" y="4420168"/>
              <a:ext cx="962026" cy="362853"/>
            </a:xfrm>
            <a:prstGeom prst="rect">
              <a:avLst/>
            </a:prstGeom>
            <a:solidFill>
              <a:schemeClr val="lt1"/>
            </a:solidFill>
            <a:ln w="9525" cmpd="sng">
              <a:solidFill>
                <a:schemeClr val="lt1">
                  <a:shade val="50000"/>
                </a:schemeClr>
              </a:solidFill>
            </a:ln>
          </p:spPr>
          <p:style>
            <a:lnRef idx="0">
              <a:scrgbClr r="0" g="0" b="0"/>
            </a:lnRef>
            <a:fillRef idx="0">
              <a:scrgbClr r="0" g="0" b="0"/>
            </a:fillRef>
            <a:effectRef idx="0">
              <a:scrgbClr r="0" g="0" b="0"/>
            </a:effectRef>
            <a:fontRef idx="minor">
              <a:schemeClr val="dk1"/>
            </a:fontRef>
          </p:style>
          <p:txBody>
            <a:bodyPr wrap="square" rtlCol="0" anchor="t"/>
            <a:lstStyle/>
            <a:p>
              <a:pPr algn="ctr"/>
              <a:r>
                <a:rPr lang="en-US" sz="1100" b="1">
                  <a:solidFill>
                    <a:srgbClr val="002060"/>
                  </a:solidFill>
                  <a:effectLst/>
                  <a:ea typeface="Times New Roman" panose="02020603050405020304" pitchFamily="18" charset="0"/>
                  <a:cs typeface="Times New Roman" panose="02020603050405020304" pitchFamily="18" charset="0"/>
                </a:rPr>
                <a:t>Gas Flow</a:t>
              </a:r>
              <a:endParaRPr lang="en-IN" sz="1100">
                <a:effectLst/>
                <a:latin typeface="Times New Roman" panose="02020603050405020304" pitchFamily="18" charset="0"/>
                <a:ea typeface="Times New Roman" panose="02020603050405020304" pitchFamily="18" charset="0"/>
              </a:endParaRPr>
            </a:p>
          </p:txBody>
        </p:sp>
      </p:grpSp>
      <p:pic>
        <p:nvPicPr>
          <p:cNvPr id="52" name="Picture 51">
            <a:extLst>
              <a:ext uri="{FF2B5EF4-FFF2-40B4-BE49-F238E27FC236}">
                <a16:creationId xmlns:a16="http://schemas.microsoft.com/office/drawing/2014/main" id="{9DA26842-8AA2-498E-A2D0-193854408920}"/>
              </a:ext>
            </a:extLst>
          </p:cNvPr>
          <p:cNvPicPr/>
          <p:nvPr/>
        </p:nvPicPr>
        <p:blipFill rotWithShape="1">
          <a:blip r:embed="rId2">
            <a:extLst>
              <a:ext uri="{28A0092B-C50C-407E-A947-70E740481C1C}">
                <a14:useLocalDpi xmlns:a14="http://schemas.microsoft.com/office/drawing/2010/main" val="0"/>
              </a:ext>
            </a:extLst>
          </a:blip>
          <a:srcRect l="26400" t="2365" r="30013" b="5595"/>
          <a:stretch/>
        </p:blipFill>
        <p:spPr bwMode="auto">
          <a:xfrm>
            <a:off x="1309941" y="1223408"/>
            <a:ext cx="4915344" cy="4434397"/>
          </a:xfrm>
          <a:prstGeom prst="rect">
            <a:avLst/>
          </a:prstGeom>
          <a:noFill/>
          <a:ln>
            <a:noFill/>
          </a:ln>
          <a:extLst>
            <a:ext uri="{53640926-AAD7-44D8-BBD7-CCE9431645EC}">
              <a14:shadowObscured xmlns:a14="http://schemas.microsoft.com/office/drawing/2010/main"/>
            </a:ext>
          </a:extLst>
        </p:spPr>
      </p:pic>
      <p:sp>
        <p:nvSpPr>
          <p:cNvPr id="53" name="Text Box 94">
            <a:extLst>
              <a:ext uri="{FF2B5EF4-FFF2-40B4-BE49-F238E27FC236}">
                <a16:creationId xmlns:a16="http://schemas.microsoft.com/office/drawing/2014/main" id="{0641936E-FBAF-4D38-ABAA-986BFE216B00}"/>
              </a:ext>
            </a:extLst>
          </p:cNvPr>
          <p:cNvSpPr txBox="1"/>
          <p:nvPr/>
        </p:nvSpPr>
        <p:spPr>
          <a:xfrm>
            <a:off x="2165410" y="5753750"/>
            <a:ext cx="7431351" cy="246221"/>
          </a:xfrm>
          <a:prstGeom prst="rect">
            <a:avLst/>
          </a:prstGeom>
          <a:solidFill>
            <a:prstClr val="white"/>
          </a:solidFill>
          <a:ln>
            <a:noFill/>
          </a:ln>
        </p:spPr>
        <p:txBody>
          <a:bodyPr rot="0" spcFirstLastPara="0" vert="horz" wrap="square" lIns="0" tIns="0" rIns="0" bIns="0" numCol="1" spcCol="0" rtlCol="0" fromWordArt="0" anchor="t" anchorCtr="0" forceAA="0" compatLnSpc="1">
            <a:prstTxWarp prst="textNoShape">
              <a:avLst/>
            </a:prstTxWarp>
            <a:spAutoFit/>
          </a:bodyPr>
          <a:lstStyle/>
          <a:p>
            <a:pPr>
              <a:spcAft>
                <a:spcPts val="1000"/>
              </a:spcAft>
            </a:pPr>
            <a:r>
              <a:rPr lang="en-IN" sz="1600" i="0" dirty="0">
                <a:solidFill>
                  <a:srgbClr val="000000"/>
                </a:solidFill>
                <a:effectLst/>
                <a:latin typeface="Times New Roman" panose="02020603050405020304" pitchFamily="18" charset="0"/>
                <a:ea typeface="Times New Roman" panose="02020603050405020304" pitchFamily="18" charset="0"/>
              </a:rPr>
              <a:t>Figure 6: Fluidized bed with marked lateral locations for particle velocity measurement </a:t>
            </a:r>
            <a:endParaRPr lang="en-IN" sz="1050" i="1" dirty="0">
              <a:solidFill>
                <a:srgbClr val="44546A"/>
              </a:solidFill>
              <a:effectLst/>
              <a:latin typeface="Times New Roman" panose="02020603050405020304" pitchFamily="18" charset="0"/>
              <a:ea typeface="Times New Roman" panose="02020603050405020304" pitchFamily="18" charset="0"/>
            </a:endParaRPr>
          </a:p>
        </p:txBody>
      </p:sp>
      <p:sp>
        <p:nvSpPr>
          <p:cNvPr id="54" name="Slide Number Placeholder 53">
            <a:extLst>
              <a:ext uri="{FF2B5EF4-FFF2-40B4-BE49-F238E27FC236}">
                <a16:creationId xmlns:a16="http://schemas.microsoft.com/office/drawing/2014/main" id="{8CC7075D-B6D2-42A1-ABAF-7D8AA8EC71E6}"/>
              </a:ext>
            </a:extLst>
          </p:cNvPr>
          <p:cNvSpPr>
            <a:spLocks noGrp="1"/>
          </p:cNvSpPr>
          <p:nvPr>
            <p:ph type="sldNum" sz="quarter" idx="12"/>
          </p:nvPr>
        </p:nvSpPr>
        <p:spPr/>
        <p:txBody>
          <a:bodyPr/>
          <a:lstStyle/>
          <a:p>
            <a:fld id="{C6070333-FABE-4FD6-AEAE-4A299F022C69}" type="slidenum">
              <a:rPr lang="en-IN" smtClean="0">
                <a:solidFill>
                  <a:schemeClr val="bg1"/>
                </a:solidFill>
              </a:rPr>
              <a:t>7</a:t>
            </a:fld>
            <a:endParaRPr lang="en-IN" dirty="0">
              <a:solidFill>
                <a:schemeClr val="bg1"/>
              </a:solidFill>
            </a:endParaRPr>
          </a:p>
        </p:txBody>
      </p:sp>
    </p:spTree>
    <p:extLst>
      <p:ext uri="{BB962C8B-B14F-4D97-AF65-F5344CB8AC3E}">
        <p14:creationId xmlns:p14="http://schemas.microsoft.com/office/powerpoint/2010/main" val="5641875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2D24F2-BFD3-4912-BD80-186BED1F1303}"/>
              </a:ext>
            </a:extLst>
          </p:cNvPr>
          <p:cNvSpPr>
            <a:spLocks noGrp="1"/>
          </p:cNvSpPr>
          <p:nvPr>
            <p:ph type="title"/>
          </p:nvPr>
        </p:nvSpPr>
        <p:spPr>
          <a:xfrm>
            <a:off x="838200" y="365126"/>
            <a:ext cx="10515600" cy="682439"/>
          </a:xfrm>
        </p:spPr>
        <p:txBody>
          <a:bodyPr>
            <a:normAutofit fontScale="90000"/>
          </a:bodyPr>
          <a:lstStyle/>
          <a:p>
            <a:pPr algn="ctr"/>
            <a:r>
              <a:rPr lang="en-IN" dirty="0">
                <a:latin typeface="Times New Roman" panose="02020603050405020304" pitchFamily="18" charset="0"/>
                <a:cs typeface="Times New Roman" panose="02020603050405020304" pitchFamily="18" charset="0"/>
              </a:rPr>
              <a:t>Methodology – Mesh</a:t>
            </a:r>
          </a:p>
        </p:txBody>
      </p:sp>
      <p:sp>
        <p:nvSpPr>
          <p:cNvPr id="4" name="Rectangle 3">
            <a:extLst>
              <a:ext uri="{FF2B5EF4-FFF2-40B4-BE49-F238E27FC236}">
                <a16:creationId xmlns:a16="http://schemas.microsoft.com/office/drawing/2014/main" id="{37D37304-CB96-4D35-AD3D-7F747A23E4B3}"/>
              </a:ext>
            </a:extLst>
          </p:cNvPr>
          <p:cNvSpPr/>
          <p:nvPr/>
        </p:nvSpPr>
        <p:spPr>
          <a:xfrm>
            <a:off x="0" y="6178858"/>
            <a:ext cx="12192000" cy="679143"/>
          </a:xfrm>
          <a:prstGeom prst="rect">
            <a:avLst/>
          </a:prstGeom>
          <a:solidFill>
            <a:srgbClr val="EC73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 name="Rectangle 4">
            <a:extLst>
              <a:ext uri="{FF2B5EF4-FFF2-40B4-BE49-F238E27FC236}">
                <a16:creationId xmlns:a16="http://schemas.microsoft.com/office/drawing/2014/main" id="{422BBA13-C0F1-4E48-A0E1-36912342E413}"/>
              </a:ext>
            </a:extLst>
          </p:cNvPr>
          <p:cNvSpPr/>
          <p:nvPr/>
        </p:nvSpPr>
        <p:spPr>
          <a:xfrm>
            <a:off x="0" y="6347534"/>
            <a:ext cx="12192000" cy="510468"/>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cxnSp>
        <p:nvCxnSpPr>
          <p:cNvPr id="7" name="Straight Connector 6">
            <a:extLst>
              <a:ext uri="{FF2B5EF4-FFF2-40B4-BE49-F238E27FC236}">
                <a16:creationId xmlns:a16="http://schemas.microsoft.com/office/drawing/2014/main" id="{B8010F8F-0406-4B07-9F9D-4D96C629A727}"/>
              </a:ext>
            </a:extLst>
          </p:cNvPr>
          <p:cNvCxnSpPr>
            <a:cxnSpLocks/>
          </p:cNvCxnSpPr>
          <p:nvPr/>
        </p:nvCxnSpPr>
        <p:spPr>
          <a:xfrm>
            <a:off x="1546194" y="1127463"/>
            <a:ext cx="9099611" cy="0"/>
          </a:xfrm>
          <a:prstGeom prst="line">
            <a:avLst/>
          </a:prstGeom>
          <a:ln w="19050"/>
        </p:spPr>
        <p:style>
          <a:lnRef idx="1">
            <a:schemeClr val="accent3"/>
          </a:lnRef>
          <a:fillRef idx="0">
            <a:schemeClr val="accent3"/>
          </a:fillRef>
          <a:effectRef idx="0">
            <a:schemeClr val="accent3"/>
          </a:effectRef>
          <a:fontRef idx="minor">
            <a:schemeClr val="tx1"/>
          </a:fontRef>
        </p:style>
      </p:cxnSp>
      <p:cxnSp>
        <p:nvCxnSpPr>
          <p:cNvPr id="14" name="Straight Connector 13">
            <a:extLst>
              <a:ext uri="{FF2B5EF4-FFF2-40B4-BE49-F238E27FC236}">
                <a16:creationId xmlns:a16="http://schemas.microsoft.com/office/drawing/2014/main" id="{6C43C979-3A22-43A6-B013-84C730EFDC0B}"/>
              </a:ext>
            </a:extLst>
          </p:cNvPr>
          <p:cNvCxnSpPr>
            <a:cxnSpLocks/>
          </p:cNvCxnSpPr>
          <p:nvPr/>
        </p:nvCxnSpPr>
        <p:spPr>
          <a:xfrm>
            <a:off x="6096000" y="1127463"/>
            <a:ext cx="0" cy="4696288"/>
          </a:xfrm>
          <a:prstGeom prst="line">
            <a:avLst/>
          </a:prstGeom>
          <a:ln w="19050"/>
        </p:spPr>
        <p:style>
          <a:lnRef idx="1">
            <a:schemeClr val="accent3"/>
          </a:lnRef>
          <a:fillRef idx="0">
            <a:schemeClr val="accent3"/>
          </a:fillRef>
          <a:effectRef idx="0">
            <a:schemeClr val="accent3"/>
          </a:effectRef>
          <a:fontRef idx="minor">
            <a:schemeClr val="tx1"/>
          </a:fontRef>
        </p:style>
      </p:cxnSp>
      <p:pic>
        <p:nvPicPr>
          <p:cNvPr id="20" name="Picture 19">
            <a:extLst>
              <a:ext uri="{FF2B5EF4-FFF2-40B4-BE49-F238E27FC236}">
                <a16:creationId xmlns:a16="http://schemas.microsoft.com/office/drawing/2014/main" id="{1B8B5965-6597-4E37-9E92-ECC92B835D24}"/>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918179" y="1296140"/>
            <a:ext cx="1256030" cy="4444772"/>
          </a:xfrm>
          <a:prstGeom prst="rect">
            <a:avLst/>
          </a:prstGeom>
          <a:noFill/>
        </p:spPr>
      </p:pic>
      <p:sp>
        <p:nvSpPr>
          <p:cNvPr id="24" name="Text Box 2">
            <a:extLst>
              <a:ext uri="{FF2B5EF4-FFF2-40B4-BE49-F238E27FC236}">
                <a16:creationId xmlns:a16="http://schemas.microsoft.com/office/drawing/2014/main" id="{DE948A54-C5F2-43C4-A2B7-F38A9FF2D5F7}"/>
              </a:ext>
            </a:extLst>
          </p:cNvPr>
          <p:cNvSpPr txBox="1">
            <a:spLocks noChangeArrowheads="1"/>
          </p:cNvSpPr>
          <p:nvPr/>
        </p:nvSpPr>
        <p:spPr bwMode="auto">
          <a:xfrm>
            <a:off x="-1" y="5736445"/>
            <a:ext cx="3277561" cy="307777"/>
          </a:xfrm>
          <a:prstGeom prst="rect">
            <a:avLst/>
          </a:prstGeom>
          <a:solidFill>
            <a:srgbClr val="FFFFFF"/>
          </a:solidFill>
          <a:ln w="9525">
            <a:noFill/>
            <a:miter lim="800000"/>
            <a:headEnd/>
            <a:tailEnd/>
          </a:ln>
        </p:spPr>
        <p:txBody>
          <a:bodyPr rot="0" vert="horz" wrap="square" lIns="91440" tIns="45720" rIns="91440" bIns="45720" anchor="t" anchorCtr="0">
            <a:spAutoFit/>
          </a:bodyPr>
          <a:lstStyle/>
          <a:p>
            <a:pPr algn="ctr"/>
            <a:r>
              <a:rPr lang="en-IN" sz="1400" dirty="0">
                <a:effectLst/>
                <a:latin typeface="Times New Roman" panose="02020603050405020304" pitchFamily="18" charset="0"/>
                <a:ea typeface="Times New Roman" panose="02020603050405020304" pitchFamily="18" charset="0"/>
              </a:rPr>
              <a:t>Figure </a:t>
            </a:r>
            <a:r>
              <a:rPr lang="en-IN" sz="1400" dirty="0">
                <a:latin typeface="Times New Roman" panose="02020603050405020304" pitchFamily="18" charset="0"/>
                <a:ea typeface="Times New Roman" panose="02020603050405020304" pitchFamily="18" charset="0"/>
              </a:rPr>
              <a:t>7</a:t>
            </a:r>
            <a:r>
              <a:rPr lang="en-IN" sz="1400" dirty="0">
                <a:effectLst/>
                <a:latin typeface="Times New Roman" panose="02020603050405020304" pitchFamily="18" charset="0"/>
                <a:ea typeface="Times New Roman" panose="02020603050405020304" pitchFamily="18" charset="0"/>
              </a:rPr>
              <a:t>: Fluidized Bed Mesh </a:t>
            </a:r>
            <a:endParaRPr lang="en-IN" sz="1200" dirty="0">
              <a:effectLst/>
              <a:latin typeface="Times New Roman" panose="02020603050405020304" pitchFamily="18" charset="0"/>
              <a:ea typeface="Times New Roman" panose="02020603050405020304" pitchFamily="18" charset="0"/>
            </a:endParaRPr>
          </a:p>
        </p:txBody>
      </p:sp>
      <p:sp>
        <p:nvSpPr>
          <p:cNvPr id="25" name="Text Box 2">
            <a:extLst>
              <a:ext uri="{FF2B5EF4-FFF2-40B4-BE49-F238E27FC236}">
                <a16:creationId xmlns:a16="http://schemas.microsoft.com/office/drawing/2014/main" id="{70A6C85E-EE5E-4881-810B-839060830E64}"/>
              </a:ext>
            </a:extLst>
          </p:cNvPr>
          <p:cNvSpPr txBox="1">
            <a:spLocks noChangeArrowheads="1"/>
          </p:cNvSpPr>
          <p:nvPr/>
        </p:nvSpPr>
        <p:spPr bwMode="auto">
          <a:xfrm>
            <a:off x="2293508" y="2665198"/>
            <a:ext cx="3505200" cy="307777"/>
          </a:xfrm>
          <a:prstGeom prst="rect">
            <a:avLst/>
          </a:prstGeom>
          <a:solidFill>
            <a:srgbClr val="FFFFFF"/>
          </a:solidFill>
          <a:ln w="9525">
            <a:noFill/>
            <a:miter lim="800000"/>
            <a:headEnd/>
            <a:tailEnd/>
          </a:ln>
        </p:spPr>
        <p:txBody>
          <a:bodyPr rot="0" vert="horz" wrap="square" lIns="91440" tIns="45720" rIns="91440" bIns="45720" anchor="t" anchorCtr="0">
            <a:spAutoFit/>
          </a:bodyPr>
          <a:lstStyle/>
          <a:p>
            <a:pPr algn="ctr"/>
            <a:r>
              <a:rPr lang="en-IN" sz="1400" dirty="0">
                <a:effectLst/>
                <a:latin typeface="Times New Roman" panose="02020603050405020304" pitchFamily="18" charset="0"/>
                <a:ea typeface="Times New Roman" panose="02020603050405020304" pitchFamily="18" charset="0"/>
              </a:rPr>
              <a:t>Table 1: </a:t>
            </a:r>
            <a:r>
              <a:rPr lang="en-IN" sz="1400" dirty="0">
                <a:latin typeface="Times New Roman" panose="02020603050405020304" pitchFamily="18" charset="0"/>
                <a:ea typeface="Times New Roman" panose="02020603050405020304" pitchFamily="18" charset="0"/>
              </a:rPr>
              <a:t>Fluidized bed Mesh details</a:t>
            </a:r>
            <a:endParaRPr lang="en-IN" sz="1200" dirty="0">
              <a:effectLst/>
              <a:latin typeface="Times New Roman" panose="02020603050405020304" pitchFamily="18" charset="0"/>
              <a:ea typeface="Times New Roman" panose="02020603050405020304" pitchFamily="18" charset="0"/>
            </a:endParaRPr>
          </a:p>
        </p:txBody>
      </p:sp>
      <p:pic>
        <p:nvPicPr>
          <p:cNvPr id="27" name="Picture 26">
            <a:extLst>
              <a:ext uri="{FF2B5EF4-FFF2-40B4-BE49-F238E27FC236}">
                <a16:creationId xmlns:a16="http://schemas.microsoft.com/office/drawing/2014/main" id="{C0D83341-0682-43EA-8CC4-D89C139DCCC7}"/>
              </a:ext>
            </a:extLst>
          </p:cNvPr>
          <p:cNvPicPr>
            <a:picLocks noChangeAspect="1"/>
          </p:cNvPicPr>
          <p:nvPr/>
        </p:nvPicPr>
        <p:blipFill>
          <a:blip r:embed="rId3"/>
          <a:stretch>
            <a:fillRect/>
          </a:stretch>
        </p:blipFill>
        <p:spPr>
          <a:xfrm>
            <a:off x="7595783" y="3032139"/>
            <a:ext cx="2842437" cy="2469081"/>
          </a:xfrm>
          <a:prstGeom prst="rect">
            <a:avLst/>
          </a:prstGeom>
        </p:spPr>
      </p:pic>
      <p:graphicFrame>
        <p:nvGraphicFramePr>
          <p:cNvPr id="28" name="Table 27">
            <a:extLst>
              <a:ext uri="{FF2B5EF4-FFF2-40B4-BE49-F238E27FC236}">
                <a16:creationId xmlns:a16="http://schemas.microsoft.com/office/drawing/2014/main" id="{3CC1D140-5173-4B0B-9239-443456E47DDC}"/>
              </a:ext>
            </a:extLst>
          </p:cNvPr>
          <p:cNvGraphicFramePr>
            <a:graphicFrameLocks noGrp="1"/>
          </p:cNvGraphicFramePr>
          <p:nvPr>
            <p:extLst>
              <p:ext uri="{D42A27DB-BD31-4B8C-83A1-F6EECF244321}">
                <p14:modId xmlns:p14="http://schemas.microsoft.com/office/powerpoint/2010/main" val="236599352"/>
              </p:ext>
            </p:extLst>
          </p:nvPr>
        </p:nvGraphicFramePr>
        <p:xfrm>
          <a:off x="6835807" y="1356780"/>
          <a:ext cx="4651898" cy="1126584"/>
        </p:xfrm>
        <a:graphic>
          <a:graphicData uri="http://schemas.openxmlformats.org/drawingml/2006/table">
            <a:tbl>
              <a:tblPr firstRow="1" firstCol="1" bandRow="1"/>
              <a:tblGrid>
                <a:gridCol w="1126471">
                  <a:extLst>
                    <a:ext uri="{9D8B030D-6E8A-4147-A177-3AD203B41FA5}">
                      <a16:colId xmlns:a16="http://schemas.microsoft.com/office/drawing/2014/main" val="3318466121"/>
                    </a:ext>
                  </a:extLst>
                </a:gridCol>
                <a:gridCol w="1749893">
                  <a:extLst>
                    <a:ext uri="{9D8B030D-6E8A-4147-A177-3AD203B41FA5}">
                      <a16:colId xmlns:a16="http://schemas.microsoft.com/office/drawing/2014/main" val="1396454330"/>
                    </a:ext>
                  </a:extLst>
                </a:gridCol>
                <a:gridCol w="1775534">
                  <a:extLst>
                    <a:ext uri="{9D8B030D-6E8A-4147-A177-3AD203B41FA5}">
                      <a16:colId xmlns:a16="http://schemas.microsoft.com/office/drawing/2014/main" val="2801531231"/>
                    </a:ext>
                  </a:extLst>
                </a:gridCol>
              </a:tblGrid>
              <a:tr h="320228">
                <a:tc>
                  <a:txBody>
                    <a:bodyPr/>
                    <a:lstStyle/>
                    <a:p>
                      <a:pPr algn="ctr">
                        <a:lnSpc>
                          <a:spcPct val="150000"/>
                        </a:lnSpc>
                      </a:pPr>
                      <a:r>
                        <a:rPr lang="en-IN" sz="1400" b="1" dirty="0">
                          <a:effectLst/>
                          <a:latin typeface="Times New Roman" panose="02020603050405020304" pitchFamily="18" charset="0"/>
                          <a:ea typeface="Times New Roman" panose="02020603050405020304" pitchFamily="18" charset="0"/>
                        </a:rPr>
                        <a:t>Details</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lang="en-IN" sz="1400" b="1" dirty="0">
                          <a:effectLst/>
                          <a:latin typeface="Times New Roman" panose="02020603050405020304" pitchFamily="18" charset="0"/>
                          <a:ea typeface="Times New Roman" panose="02020603050405020304" pitchFamily="18" charset="0"/>
                        </a:rPr>
                        <a:t>Single-Phase</a:t>
                      </a:r>
                      <a:endParaRPr lang="en-IN" sz="12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50000"/>
                        </a:lnSpc>
                      </a:pPr>
                      <a:r>
                        <a:rPr lang="en-IN" sz="1400" b="1" dirty="0">
                          <a:effectLst/>
                          <a:latin typeface="Cambria Math" panose="02040503050406030204" pitchFamily="18" charset="0"/>
                          <a:ea typeface="Times New Roman" panose="02020603050405020304" pitchFamily="18" charset="0"/>
                        </a:rPr>
                        <a:t>Multiphase</a:t>
                      </a:r>
                      <a:endParaRPr lang="en-IN" sz="12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49682897"/>
                  </a:ext>
                </a:extLst>
              </a:tr>
              <a:tr h="268926">
                <a:tc>
                  <a:txBody>
                    <a:bodyPr/>
                    <a:lstStyle/>
                    <a:p>
                      <a:pPr algn="ctr">
                        <a:lnSpc>
                          <a:spcPct val="150000"/>
                        </a:lnSpc>
                      </a:pPr>
                      <a:r>
                        <a:rPr lang="en-IN" sz="1200" dirty="0">
                          <a:effectLst/>
                          <a:latin typeface="Times New Roman" panose="02020603050405020304" pitchFamily="18" charset="0"/>
                          <a:ea typeface="Times New Roman" panose="02020603050405020304" pitchFamily="18" charset="0"/>
                        </a:rPr>
                        <a:t>No.of Elements</a:t>
                      </a:r>
                      <a:endParaRPr lang="en-IN" sz="11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lang="en-IN" sz="1200" b="0" u="none" strike="noStrike" dirty="0">
                          <a:solidFill>
                            <a:srgbClr val="000000"/>
                          </a:solidFill>
                          <a:effectLst/>
                        </a:rPr>
                        <a:t>5,00,714</a:t>
                      </a:r>
                      <a:endParaRPr lang="en-IN" sz="2000" dirty="0">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pPr>
                      <a:r>
                        <a:rPr lang="en-IN" sz="1200" dirty="0">
                          <a:effectLst/>
                          <a:latin typeface="Cambria Math" panose="02040503050406030204" pitchFamily="18" charset="0"/>
                          <a:ea typeface="Times New Roman" panose="02020603050405020304" pitchFamily="18" charset="0"/>
                        </a:rPr>
                        <a:t>5076</a:t>
                      </a:r>
                      <a:endParaRPr lang="en-IN" sz="11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54093172"/>
                  </a:ext>
                </a:extLst>
              </a:tr>
              <a:tr h="268715">
                <a:tc>
                  <a:txBody>
                    <a:bodyPr/>
                    <a:lstStyle/>
                    <a:p>
                      <a:pPr algn="ctr"/>
                      <a:r>
                        <a:rPr lang="en-IN" sz="1200" dirty="0">
                          <a:effectLst/>
                          <a:latin typeface="Times New Roman" panose="02020603050405020304" pitchFamily="18" charset="0"/>
                          <a:ea typeface="Times New Roman" panose="02020603050405020304" pitchFamily="18" charset="0"/>
                        </a:rPr>
                        <a:t>Type</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IN" sz="1100" dirty="0">
                          <a:effectLst/>
                          <a:latin typeface="Times New Roman" panose="02020603050405020304" pitchFamily="18" charset="0"/>
                          <a:ea typeface="Times New Roman" panose="02020603050405020304" pitchFamily="18" charset="0"/>
                        </a:rPr>
                        <a:t>3D</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pPr>
                      <a:r>
                        <a:rPr lang="en-IN" sz="1200" dirty="0">
                          <a:effectLst/>
                          <a:latin typeface="Cambria Math" panose="02040503050406030204" pitchFamily="18" charset="0"/>
                          <a:ea typeface="Times New Roman" panose="02020603050405020304" pitchFamily="18" charset="0"/>
                        </a:rPr>
                        <a:t>2D</a:t>
                      </a:r>
                      <a:endParaRPr lang="en-IN" sz="11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13717591"/>
                  </a:ext>
                </a:extLst>
              </a:tr>
              <a:tr h="268715">
                <a:tc>
                  <a:txBody>
                    <a:bodyPr/>
                    <a:lstStyle/>
                    <a:p>
                      <a:pPr algn="ctr"/>
                      <a:r>
                        <a:rPr lang="en-IN" sz="1100" dirty="0">
                          <a:effectLst/>
                          <a:latin typeface="Times New Roman" panose="02020603050405020304" pitchFamily="18" charset="0"/>
                          <a:ea typeface="Times New Roman" panose="02020603050405020304" pitchFamily="18" charset="0"/>
                        </a:rPr>
                        <a:t>Cells</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IN" sz="1100" dirty="0">
                          <a:effectLst/>
                          <a:latin typeface="Times New Roman" panose="02020603050405020304" pitchFamily="18" charset="0"/>
                          <a:ea typeface="Times New Roman" panose="02020603050405020304" pitchFamily="18" charset="0"/>
                        </a:rPr>
                        <a:t>Hexahedral</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pPr>
                      <a:r>
                        <a:rPr lang="en-IN" sz="1100" dirty="0">
                          <a:effectLst/>
                          <a:latin typeface="Times New Roman" panose="02020603050405020304" pitchFamily="18" charset="0"/>
                          <a:ea typeface="Times New Roman" panose="02020603050405020304" pitchFamily="18" charset="0"/>
                        </a:rPr>
                        <a:t>Quadrilateral</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92848280"/>
                  </a:ext>
                </a:extLst>
              </a:tr>
            </a:tbl>
          </a:graphicData>
        </a:graphic>
      </p:graphicFrame>
      <p:sp>
        <p:nvSpPr>
          <p:cNvPr id="29" name="Text Box 2">
            <a:extLst>
              <a:ext uri="{FF2B5EF4-FFF2-40B4-BE49-F238E27FC236}">
                <a16:creationId xmlns:a16="http://schemas.microsoft.com/office/drawing/2014/main" id="{E49C671F-85BF-42F6-9F6E-5DF82B1BDCDF}"/>
              </a:ext>
            </a:extLst>
          </p:cNvPr>
          <p:cNvSpPr txBox="1">
            <a:spLocks noChangeArrowheads="1"/>
          </p:cNvSpPr>
          <p:nvPr/>
        </p:nvSpPr>
        <p:spPr bwMode="auto">
          <a:xfrm>
            <a:off x="6835807" y="2563262"/>
            <a:ext cx="4651898" cy="307777"/>
          </a:xfrm>
          <a:prstGeom prst="rect">
            <a:avLst/>
          </a:prstGeom>
          <a:solidFill>
            <a:srgbClr val="FFFFFF"/>
          </a:solidFill>
          <a:ln w="9525">
            <a:noFill/>
            <a:miter lim="800000"/>
            <a:headEnd/>
            <a:tailEnd/>
          </a:ln>
        </p:spPr>
        <p:txBody>
          <a:bodyPr rot="0" vert="horz" wrap="square" lIns="91440" tIns="45720" rIns="91440" bIns="45720" anchor="t" anchorCtr="0">
            <a:spAutoFit/>
          </a:bodyPr>
          <a:lstStyle/>
          <a:p>
            <a:pPr algn="ctr"/>
            <a:r>
              <a:rPr lang="en-IN" sz="1400" dirty="0">
                <a:effectLst/>
                <a:latin typeface="Times New Roman" panose="02020603050405020304" pitchFamily="18" charset="0"/>
                <a:ea typeface="Times New Roman" panose="02020603050405020304" pitchFamily="18" charset="0"/>
              </a:rPr>
              <a:t>Table 2: </a:t>
            </a:r>
            <a:r>
              <a:rPr lang="en-IN" sz="1400" dirty="0">
                <a:latin typeface="Times New Roman" panose="02020603050405020304" pitchFamily="18" charset="0"/>
                <a:ea typeface="Times New Roman" panose="02020603050405020304" pitchFamily="18" charset="0"/>
              </a:rPr>
              <a:t>Microchannel Mesh details</a:t>
            </a:r>
            <a:endParaRPr lang="en-IN" sz="1200" dirty="0">
              <a:effectLst/>
              <a:latin typeface="Times New Roman" panose="02020603050405020304" pitchFamily="18" charset="0"/>
              <a:ea typeface="Times New Roman" panose="02020603050405020304" pitchFamily="18" charset="0"/>
            </a:endParaRPr>
          </a:p>
        </p:txBody>
      </p:sp>
      <p:sp>
        <p:nvSpPr>
          <p:cNvPr id="30" name="Text Box 2">
            <a:extLst>
              <a:ext uri="{FF2B5EF4-FFF2-40B4-BE49-F238E27FC236}">
                <a16:creationId xmlns:a16="http://schemas.microsoft.com/office/drawing/2014/main" id="{1745C865-73D4-4D8B-9DD6-7D87896F3C06}"/>
              </a:ext>
            </a:extLst>
          </p:cNvPr>
          <p:cNvSpPr txBox="1">
            <a:spLocks noChangeArrowheads="1"/>
          </p:cNvSpPr>
          <p:nvPr/>
        </p:nvSpPr>
        <p:spPr bwMode="auto">
          <a:xfrm>
            <a:off x="7205106" y="5721658"/>
            <a:ext cx="3623790" cy="307777"/>
          </a:xfrm>
          <a:prstGeom prst="rect">
            <a:avLst/>
          </a:prstGeom>
          <a:solidFill>
            <a:srgbClr val="FFFFFF"/>
          </a:solidFill>
          <a:ln w="9525">
            <a:noFill/>
            <a:miter lim="800000"/>
            <a:headEnd/>
            <a:tailEnd/>
          </a:ln>
        </p:spPr>
        <p:txBody>
          <a:bodyPr rot="0" vert="horz" wrap="square" lIns="91440" tIns="45720" rIns="91440" bIns="45720" anchor="t" anchorCtr="0">
            <a:spAutoFit/>
          </a:bodyPr>
          <a:lstStyle/>
          <a:p>
            <a:pPr algn="ctr"/>
            <a:r>
              <a:rPr lang="en-IN" sz="1400" dirty="0">
                <a:effectLst/>
                <a:latin typeface="Times New Roman" panose="02020603050405020304" pitchFamily="18" charset="0"/>
                <a:ea typeface="Times New Roman" panose="02020603050405020304" pitchFamily="18" charset="0"/>
              </a:rPr>
              <a:t>Figure 8: Novel Type Microchannel Mesh </a:t>
            </a:r>
            <a:endParaRPr lang="en-IN" sz="1200" dirty="0">
              <a:effectLst/>
              <a:latin typeface="Times New Roman" panose="02020603050405020304" pitchFamily="18" charset="0"/>
              <a:ea typeface="Times New Roman" panose="02020603050405020304" pitchFamily="18" charset="0"/>
            </a:endParaRPr>
          </a:p>
        </p:txBody>
      </p:sp>
      <p:graphicFrame>
        <p:nvGraphicFramePr>
          <p:cNvPr id="31" name="Table 30">
            <a:extLst>
              <a:ext uri="{FF2B5EF4-FFF2-40B4-BE49-F238E27FC236}">
                <a16:creationId xmlns:a16="http://schemas.microsoft.com/office/drawing/2014/main" id="{8D0A4730-A9A3-4592-9424-7841450193EC}"/>
              </a:ext>
            </a:extLst>
          </p:cNvPr>
          <p:cNvGraphicFramePr>
            <a:graphicFrameLocks noGrp="1"/>
          </p:cNvGraphicFramePr>
          <p:nvPr>
            <p:extLst>
              <p:ext uri="{D42A27DB-BD31-4B8C-83A1-F6EECF244321}">
                <p14:modId xmlns:p14="http://schemas.microsoft.com/office/powerpoint/2010/main" val="436809806"/>
              </p:ext>
            </p:extLst>
          </p:nvPr>
        </p:nvGraphicFramePr>
        <p:xfrm>
          <a:off x="2234213" y="1369942"/>
          <a:ext cx="3623790" cy="1126580"/>
        </p:xfrm>
        <a:graphic>
          <a:graphicData uri="http://schemas.openxmlformats.org/drawingml/2006/table">
            <a:tbl>
              <a:tblPr firstRow="1" firstCol="1" bandRow="1"/>
              <a:tblGrid>
                <a:gridCol w="877512">
                  <a:extLst>
                    <a:ext uri="{9D8B030D-6E8A-4147-A177-3AD203B41FA5}">
                      <a16:colId xmlns:a16="http://schemas.microsoft.com/office/drawing/2014/main" val="3318466121"/>
                    </a:ext>
                  </a:extLst>
                </a:gridCol>
                <a:gridCol w="2746278">
                  <a:extLst>
                    <a:ext uri="{9D8B030D-6E8A-4147-A177-3AD203B41FA5}">
                      <a16:colId xmlns:a16="http://schemas.microsoft.com/office/drawing/2014/main" val="1396454330"/>
                    </a:ext>
                  </a:extLst>
                </a:gridCol>
              </a:tblGrid>
              <a:tr h="316551">
                <a:tc>
                  <a:txBody>
                    <a:bodyPr/>
                    <a:lstStyle/>
                    <a:p>
                      <a:pPr algn="ctr">
                        <a:lnSpc>
                          <a:spcPct val="150000"/>
                        </a:lnSpc>
                      </a:pPr>
                      <a:r>
                        <a:rPr lang="en-IN" sz="1400" b="1" dirty="0">
                          <a:effectLst/>
                          <a:latin typeface="Times New Roman" panose="02020603050405020304" pitchFamily="18" charset="0"/>
                          <a:ea typeface="Times New Roman" panose="02020603050405020304" pitchFamily="18" charset="0"/>
                        </a:rPr>
                        <a:t>Details</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50000"/>
                        </a:lnSpc>
                      </a:pPr>
                      <a:r>
                        <a:rPr lang="en-IN" sz="1400" b="1" dirty="0">
                          <a:effectLst/>
                          <a:latin typeface="Cambria Math" panose="02040503050406030204" pitchFamily="18" charset="0"/>
                        </a:rPr>
                        <a:t>Multiphase</a:t>
                      </a:r>
                      <a:endParaRPr lang="en-IN" sz="1200" dirty="0">
                        <a:effectLst/>
                        <a:latin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49682897"/>
                  </a:ext>
                </a:extLst>
              </a:tr>
              <a:tr h="290292">
                <a:tc>
                  <a:txBody>
                    <a:bodyPr/>
                    <a:lstStyle/>
                    <a:p>
                      <a:pPr algn="ctr">
                        <a:lnSpc>
                          <a:spcPct val="150000"/>
                        </a:lnSpc>
                      </a:pPr>
                      <a:r>
                        <a:rPr lang="en-IN" sz="1200" dirty="0">
                          <a:effectLst/>
                          <a:latin typeface="Times New Roman" panose="02020603050405020304" pitchFamily="18" charset="0"/>
                          <a:ea typeface="Times New Roman" panose="02020603050405020304" pitchFamily="18" charset="0"/>
                        </a:rPr>
                        <a:t>Elements</a:t>
                      </a:r>
                      <a:endParaRPr lang="en-IN" sz="11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pPr>
                      <a:r>
                        <a:rPr lang="en-IN" sz="1200" dirty="0">
                          <a:effectLst/>
                          <a:latin typeface="Cambria Math" panose="02040503050406030204" pitchFamily="18" charset="0"/>
                        </a:rPr>
                        <a:t>2806</a:t>
                      </a:r>
                      <a:endParaRPr lang="en-IN" sz="1100" dirty="0">
                        <a:effectLst/>
                        <a:latin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54093172"/>
                  </a:ext>
                </a:extLst>
              </a:tr>
              <a:tr h="271034">
                <a:tc>
                  <a:txBody>
                    <a:bodyPr/>
                    <a:lstStyle/>
                    <a:p>
                      <a:pPr algn="ctr"/>
                      <a:r>
                        <a:rPr lang="en-IN" sz="1200" dirty="0">
                          <a:effectLst/>
                          <a:latin typeface="Times New Roman" panose="02020603050405020304" pitchFamily="18" charset="0"/>
                          <a:ea typeface="Times New Roman" panose="02020603050405020304" pitchFamily="18" charset="0"/>
                        </a:rPr>
                        <a:t>Type</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pPr>
                      <a:r>
                        <a:rPr lang="en-IN" sz="1200" dirty="0">
                          <a:effectLst/>
                          <a:latin typeface="Cambria Math" panose="02040503050406030204" pitchFamily="18" charset="0"/>
                        </a:rPr>
                        <a:t>2D</a:t>
                      </a:r>
                      <a:endParaRPr lang="en-IN" sz="1100" dirty="0">
                        <a:effectLst/>
                        <a:latin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13717591"/>
                  </a:ext>
                </a:extLst>
              </a:tr>
              <a:tr h="248703">
                <a:tc>
                  <a:txBody>
                    <a:bodyPr/>
                    <a:lstStyle/>
                    <a:p>
                      <a:pPr algn="ctr"/>
                      <a:r>
                        <a:rPr lang="en-IN" sz="1100" dirty="0">
                          <a:effectLst/>
                          <a:latin typeface="Times New Roman" panose="02020603050405020304" pitchFamily="18" charset="0"/>
                          <a:ea typeface="Times New Roman" panose="02020603050405020304" pitchFamily="18" charset="0"/>
                        </a:rPr>
                        <a:t>Cells</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pPr>
                      <a:r>
                        <a:rPr lang="en-IN" sz="1100" dirty="0">
                          <a:effectLst/>
                          <a:latin typeface="Times New Roman" panose="02020603050405020304" pitchFamily="18" charset="0"/>
                        </a:rPr>
                        <a:t>Quadrilateral</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92848280"/>
                  </a:ext>
                </a:extLst>
              </a:tr>
            </a:tbl>
          </a:graphicData>
        </a:graphic>
      </p:graphicFrame>
      <p:sp>
        <p:nvSpPr>
          <p:cNvPr id="32" name="Slide Number Placeholder 31">
            <a:extLst>
              <a:ext uri="{FF2B5EF4-FFF2-40B4-BE49-F238E27FC236}">
                <a16:creationId xmlns:a16="http://schemas.microsoft.com/office/drawing/2014/main" id="{D2DA0E16-3121-4751-AEF5-5F387E4C6DAE}"/>
              </a:ext>
            </a:extLst>
          </p:cNvPr>
          <p:cNvSpPr>
            <a:spLocks noGrp="1"/>
          </p:cNvSpPr>
          <p:nvPr>
            <p:ph type="sldNum" sz="quarter" idx="12"/>
          </p:nvPr>
        </p:nvSpPr>
        <p:spPr/>
        <p:txBody>
          <a:bodyPr/>
          <a:lstStyle/>
          <a:p>
            <a:fld id="{C6070333-FABE-4FD6-AEAE-4A299F022C69}" type="slidenum">
              <a:rPr lang="en-IN" smtClean="0">
                <a:solidFill>
                  <a:schemeClr val="bg1"/>
                </a:solidFill>
              </a:rPr>
              <a:t>8</a:t>
            </a:fld>
            <a:endParaRPr lang="en-IN" dirty="0">
              <a:solidFill>
                <a:schemeClr val="bg1"/>
              </a:solidFill>
            </a:endParaRPr>
          </a:p>
        </p:txBody>
      </p:sp>
    </p:spTree>
    <p:extLst>
      <p:ext uri="{BB962C8B-B14F-4D97-AF65-F5344CB8AC3E}">
        <p14:creationId xmlns:p14="http://schemas.microsoft.com/office/powerpoint/2010/main" val="33512446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2D24F2-BFD3-4912-BD80-186BED1F1303}"/>
              </a:ext>
            </a:extLst>
          </p:cNvPr>
          <p:cNvSpPr>
            <a:spLocks noGrp="1"/>
          </p:cNvSpPr>
          <p:nvPr>
            <p:ph type="title"/>
          </p:nvPr>
        </p:nvSpPr>
        <p:spPr>
          <a:xfrm>
            <a:off x="838200" y="365126"/>
            <a:ext cx="10515600" cy="682439"/>
          </a:xfrm>
        </p:spPr>
        <p:txBody>
          <a:bodyPr>
            <a:normAutofit/>
          </a:bodyPr>
          <a:lstStyle/>
          <a:p>
            <a:pPr algn="ctr"/>
            <a:r>
              <a:rPr lang="en-IN" sz="3600" dirty="0">
                <a:latin typeface="Times New Roman" panose="02020603050405020304" pitchFamily="18" charset="0"/>
                <a:cs typeface="Times New Roman" panose="02020603050405020304" pitchFamily="18" charset="0"/>
              </a:rPr>
              <a:t>Methodology – Boundary Conditions (1)</a:t>
            </a:r>
          </a:p>
        </p:txBody>
      </p:sp>
      <p:sp>
        <p:nvSpPr>
          <p:cNvPr id="4" name="Rectangle 3">
            <a:extLst>
              <a:ext uri="{FF2B5EF4-FFF2-40B4-BE49-F238E27FC236}">
                <a16:creationId xmlns:a16="http://schemas.microsoft.com/office/drawing/2014/main" id="{37D37304-CB96-4D35-AD3D-7F747A23E4B3}"/>
              </a:ext>
            </a:extLst>
          </p:cNvPr>
          <p:cNvSpPr/>
          <p:nvPr/>
        </p:nvSpPr>
        <p:spPr>
          <a:xfrm>
            <a:off x="0" y="6178858"/>
            <a:ext cx="12192000" cy="679143"/>
          </a:xfrm>
          <a:prstGeom prst="rect">
            <a:avLst/>
          </a:prstGeom>
          <a:solidFill>
            <a:srgbClr val="EC73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 name="Rectangle 4">
            <a:extLst>
              <a:ext uri="{FF2B5EF4-FFF2-40B4-BE49-F238E27FC236}">
                <a16:creationId xmlns:a16="http://schemas.microsoft.com/office/drawing/2014/main" id="{422BBA13-C0F1-4E48-A0E1-36912342E413}"/>
              </a:ext>
            </a:extLst>
          </p:cNvPr>
          <p:cNvSpPr/>
          <p:nvPr/>
        </p:nvSpPr>
        <p:spPr>
          <a:xfrm>
            <a:off x="0" y="6347534"/>
            <a:ext cx="12192000" cy="510468"/>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cxnSp>
        <p:nvCxnSpPr>
          <p:cNvPr id="7" name="Straight Connector 6">
            <a:extLst>
              <a:ext uri="{FF2B5EF4-FFF2-40B4-BE49-F238E27FC236}">
                <a16:creationId xmlns:a16="http://schemas.microsoft.com/office/drawing/2014/main" id="{B8010F8F-0406-4B07-9F9D-4D96C629A727}"/>
              </a:ext>
            </a:extLst>
          </p:cNvPr>
          <p:cNvCxnSpPr>
            <a:cxnSpLocks/>
          </p:cNvCxnSpPr>
          <p:nvPr/>
        </p:nvCxnSpPr>
        <p:spPr>
          <a:xfrm>
            <a:off x="1546194" y="1127463"/>
            <a:ext cx="9099611" cy="0"/>
          </a:xfrm>
          <a:prstGeom prst="line">
            <a:avLst/>
          </a:prstGeom>
          <a:ln w="19050"/>
        </p:spPr>
        <p:style>
          <a:lnRef idx="1">
            <a:schemeClr val="accent3"/>
          </a:lnRef>
          <a:fillRef idx="0">
            <a:schemeClr val="accent3"/>
          </a:fillRef>
          <a:effectRef idx="0">
            <a:schemeClr val="accent3"/>
          </a:effectRef>
          <a:fontRef idx="minor">
            <a:schemeClr val="tx1"/>
          </a:fontRef>
        </p:style>
      </p:cxnSp>
      <p:graphicFrame>
        <p:nvGraphicFramePr>
          <p:cNvPr id="8" name="Table 7">
            <a:extLst>
              <a:ext uri="{FF2B5EF4-FFF2-40B4-BE49-F238E27FC236}">
                <a16:creationId xmlns:a16="http://schemas.microsoft.com/office/drawing/2014/main" id="{D540D929-971C-4064-BB34-FB8CC85198FA}"/>
              </a:ext>
            </a:extLst>
          </p:cNvPr>
          <p:cNvGraphicFramePr>
            <a:graphicFrameLocks noGrp="1"/>
          </p:cNvGraphicFramePr>
          <p:nvPr>
            <p:extLst>
              <p:ext uri="{D42A27DB-BD31-4B8C-83A1-F6EECF244321}">
                <p14:modId xmlns:p14="http://schemas.microsoft.com/office/powerpoint/2010/main" val="1796103148"/>
              </p:ext>
            </p:extLst>
          </p:nvPr>
        </p:nvGraphicFramePr>
        <p:xfrm>
          <a:off x="914400" y="1296140"/>
          <a:ext cx="10152841" cy="2992569"/>
        </p:xfrm>
        <a:graphic>
          <a:graphicData uri="http://schemas.openxmlformats.org/drawingml/2006/table">
            <a:tbl>
              <a:tblPr firstRow="1" firstCol="1" bandRow="1"/>
              <a:tblGrid>
                <a:gridCol w="1189608">
                  <a:extLst>
                    <a:ext uri="{9D8B030D-6E8A-4147-A177-3AD203B41FA5}">
                      <a16:colId xmlns:a16="http://schemas.microsoft.com/office/drawing/2014/main" val="729377766"/>
                    </a:ext>
                  </a:extLst>
                </a:gridCol>
                <a:gridCol w="2130641">
                  <a:extLst>
                    <a:ext uri="{9D8B030D-6E8A-4147-A177-3AD203B41FA5}">
                      <a16:colId xmlns:a16="http://schemas.microsoft.com/office/drawing/2014/main" val="2666618647"/>
                    </a:ext>
                  </a:extLst>
                </a:gridCol>
                <a:gridCol w="2219417">
                  <a:extLst>
                    <a:ext uri="{9D8B030D-6E8A-4147-A177-3AD203B41FA5}">
                      <a16:colId xmlns:a16="http://schemas.microsoft.com/office/drawing/2014/main" val="792250327"/>
                    </a:ext>
                  </a:extLst>
                </a:gridCol>
                <a:gridCol w="2308194">
                  <a:extLst>
                    <a:ext uri="{9D8B030D-6E8A-4147-A177-3AD203B41FA5}">
                      <a16:colId xmlns:a16="http://schemas.microsoft.com/office/drawing/2014/main" val="1570223576"/>
                    </a:ext>
                  </a:extLst>
                </a:gridCol>
                <a:gridCol w="2304981">
                  <a:extLst>
                    <a:ext uri="{9D8B030D-6E8A-4147-A177-3AD203B41FA5}">
                      <a16:colId xmlns:a16="http://schemas.microsoft.com/office/drawing/2014/main" val="2026675318"/>
                    </a:ext>
                  </a:extLst>
                </a:gridCol>
              </a:tblGrid>
              <a:tr h="517179">
                <a:tc>
                  <a:txBody>
                    <a:bodyPr/>
                    <a:lstStyle/>
                    <a:p>
                      <a:pPr algn="ctr">
                        <a:lnSpc>
                          <a:spcPct val="150000"/>
                        </a:lnSpc>
                      </a:pPr>
                      <a:r>
                        <a:rPr lang="en-IN" sz="1400" b="1" dirty="0">
                          <a:effectLst/>
                          <a:latin typeface="Times New Roman" panose="02020603050405020304" pitchFamily="18" charset="0"/>
                          <a:ea typeface="Times New Roman" panose="02020603050405020304" pitchFamily="18" charset="0"/>
                        </a:rPr>
                        <a:t>Boundary</a:t>
                      </a:r>
                      <a:endParaRPr lang="en-IN" sz="12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50000"/>
                        </a:lnSpc>
                      </a:pPr>
                      <a:r>
                        <a:rPr lang="en-IN" sz="1400" b="1">
                          <a:effectLst/>
                          <a:latin typeface="Times New Roman" panose="02020603050405020304" pitchFamily="18" charset="0"/>
                          <a:ea typeface="Times New Roman" panose="02020603050405020304" pitchFamily="18" charset="0"/>
                        </a:rPr>
                        <a:t>U.air (m/s)</a:t>
                      </a:r>
                      <a:endParaRPr lang="en-IN" sz="1200">
                        <a:effectLst/>
                        <a:latin typeface="Times New Roman" panose="02020603050405020304" pitchFamily="18" charset="0"/>
                        <a:ea typeface="Times New Roman" panose="02020603050405020304" pitchFamily="18" charset="0"/>
                      </a:endParaRPr>
                    </a:p>
                  </a:txBody>
                  <a:tcPr marL="68580" marR="68580"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50000"/>
                        </a:lnSpc>
                      </a:pPr>
                      <a:r>
                        <a:rPr lang="en-IN" sz="1400" b="1" dirty="0">
                          <a:effectLst/>
                          <a:latin typeface="Times New Roman" panose="02020603050405020304" pitchFamily="18" charset="0"/>
                          <a:ea typeface="Times New Roman" panose="02020603050405020304" pitchFamily="18" charset="0"/>
                        </a:rPr>
                        <a:t>U. particles (m/s)</a:t>
                      </a:r>
                      <a:endParaRPr lang="en-IN" sz="12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50000"/>
                        </a:lnSpc>
                      </a:pPr>
                      <a:r>
                        <a:rPr lang="en-IN" sz="1400" b="1" dirty="0">
                          <a:effectLst/>
                          <a:latin typeface="Times New Roman" panose="02020603050405020304" pitchFamily="18" charset="0"/>
                          <a:ea typeface="Times New Roman" panose="02020603050405020304" pitchFamily="18" charset="0"/>
                        </a:rPr>
                        <a:t>P_rgh</a:t>
                      </a:r>
                      <a:endParaRPr lang="en-IN" sz="12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50000"/>
                        </a:lnSpc>
                      </a:pPr>
                      <a:r>
                        <a:rPr lang="en-IN" sz="1400" b="1">
                          <a:effectLst/>
                          <a:latin typeface="Times New Roman" panose="02020603050405020304" pitchFamily="18" charset="0"/>
                          <a:ea typeface="Times New Roman" panose="02020603050405020304" pitchFamily="18" charset="0"/>
                        </a:rPr>
                        <a:t>Theta</a:t>
                      </a:r>
                      <a:endParaRPr lang="en-IN" sz="12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4641682"/>
                  </a:ext>
                </a:extLst>
              </a:tr>
              <a:tr h="876615">
                <a:tc>
                  <a:txBody>
                    <a:bodyPr/>
                    <a:lstStyle/>
                    <a:p>
                      <a:pPr algn="ctr">
                        <a:lnSpc>
                          <a:spcPct val="150000"/>
                        </a:lnSpc>
                      </a:pPr>
                      <a:r>
                        <a:rPr lang="en-IN" sz="1400">
                          <a:effectLst/>
                          <a:latin typeface="Times New Roman" panose="02020603050405020304" pitchFamily="18" charset="0"/>
                          <a:ea typeface="Times New Roman" panose="02020603050405020304" pitchFamily="18" charset="0"/>
                        </a:rPr>
                        <a:t>Inlet</a:t>
                      </a:r>
                      <a:endParaRPr lang="en-IN" sz="12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pPr>
                      <a:r>
                        <a:rPr lang="en-IN" sz="1400">
                          <a:effectLst/>
                          <a:latin typeface="Times New Roman" panose="02020603050405020304" pitchFamily="18" charset="0"/>
                          <a:ea typeface="Times New Roman" panose="02020603050405020304" pitchFamily="18" charset="0"/>
                        </a:rPr>
                        <a:t>interstitialInletVelocity</a:t>
                      </a:r>
                      <a:endParaRPr lang="en-IN" sz="1200">
                        <a:effectLst/>
                        <a:latin typeface="Times New Roman" panose="02020603050405020304" pitchFamily="18" charset="0"/>
                        <a:ea typeface="Times New Roman" panose="02020603050405020304" pitchFamily="18" charset="0"/>
                      </a:endParaRPr>
                    </a:p>
                    <a:p>
                      <a:pPr algn="ctr">
                        <a:lnSpc>
                          <a:spcPct val="150000"/>
                        </a:lnSpc>
                      </a:pPr>
                      <a:r>
                        <a:rPr lang="en-IN" sz="1400">
                          <a:effectLst/>
                          <a:latin typeface="Times New Roman" panose="02020603050405020304" pitchFamily="18" charset="0"/>
                          <a:ea typeface="Times New Roman" panose="02020603050405020304" pitchFamily="18" charset="0"/>
                        </a:rPr>
                        <a:t>(0 2.19 0) &amp; alpha.air</a:t>
                      </a:r>
                      <a:endParaRPr lang="en-IN" sz="1200">
                        <a:effectLst/>
                        <a:latin typeface="Times New Roman" panose="02020603050405020304" pitchFamily="18" charset="0"/>
                        <a:ea typeface="Times New Roman" panose="02020603050405020304" pitchFamily="18" charset="0"/>
                      </a:endParaRPr>
                    </a:p>
                  </a:txBody>
                  <a:tcPr marL="68580" marR="68580"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pPr>
                      <a:r>
                        <a:rPr lang="en-IN" sz="1400" dirty="0">
                          <a:effectLst/>
                          <a:latin typeface="Times New Roman" panose="02020603050405020304" pitchFamily="18" charset="0"/>
                          <a:ea typeface="Times New Roman" panose="02020603050405020304" pitchFamily="18" charset="0"/>
                        </a:rPr>
                        <a:t>fixedValue</a:t>
                      </a:r>
                      <a:endParaRPr lang="en-IN" sz="1200" dirty="0">
                        <a:effectLst/>
                        <a:latin typeface="Times New Roman" panose="02020603050405020304" pitchFamily="18" charset="0"/>
                        <a:ea typeface="Times New Roman" panose="02020603050405020304" pitchFamily="18" charset="0"/>
                      </a:endParaRPr>
                    </a:p>
                    <a:p>
                      <a:pPr algn="ctr">
                        <a:lnSpc>
                          <a:spcPct val="150000"/>
                        </a:lnSpc>
                      </a:pPr>
                      <a:r>
                        <a:rPr lang="en-IN" sz="1400" dirty="0">
                          <a:effectLst/>
                          <a:latin typeface="Times New Roman" panose="02020603050405020304" pitchFamily="18" charset="0"/>
                          <a:ea typeface="Times New Roman" panose="02020603050405020304" pitchFamily="18" charset="0"/>
                        </a:rPr>
                        <a:t>(0 0 0)</a:t>
                      </a:r>
                      <a:endParaRPr lang="en-IN" sz="12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pPr>
                      <a:r>
                        <a:rPr lang="en-IN" sz="1400">
                          <a:effectLst/>
                          <a:latin typeface="Times New Roman" panose="02020603050405020304" pitchFamily="18" charset="0"/>
                          <a:ea typeface="Times New Roman" panose="02020603050405020304" pitchFamily="18" charset="0"/>
                        </a:rPr>
                        <a:t>fixedFluxPressure</a:t>
                      </a:r>
                      <a:endParaRPr lang="en-IN" sz="12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pPr>
                      <a:r>
                        <a:rPr lang="en-IN" sz="1400">
                          <a:effectLst/>
                          <a:latin typeface="Times New Roman" panose="02020603050405020304" pitchFamily="18" charset="0"/>
                          <a:ea typeface="Times New Roman" panose="02020603050405020304" pitchFamily="18" charset="0"/>
                        </a:rPr>
                        <a:t>fixedValue</a:t>
                      </a:r>
                      <a:endParaRPr lang="en-IN" sz="12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49117026"/>
                  </a:ext>
                </a:extLst>
              </a:tr>
              <a:tr h="829514">
                <a:tc>
                  <a:txBody>
                    <a:bodyPr/>
                    <a:lstStyle/>
                    <a:p>
                      <a:pPr algn="ctr">
                        <a:lnSpc>
                          <a:spcPct val="150000"/>
                        </a:lnSpc>
                      </a:pPr>
                      <a:r>
                        <a:rPr lang="en-IN" sz="1400">
                          <a:effectLst/>
                          <a:latin typeface="Times New Roman" panose="02020603050405020304" pitchFamily="18" charset="0"/>
                          <a:ea typeface="Times New Roman" panose="02020603050405020304" pitchFamily="18" charset="0"/>
                        </a:rPr>
                        <a:t>Outlet</a:t>
                      </a:r>
                      <a:endParaRPr lang="en-IN" sz="12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pPr>
                      <a:r>
                        <a:rPr lang="en-IN" sz="1400" dirty="0">
                          <a:effectLst/>
                          <a:latin typeface="Times New Roman" panose="02020603050405020304" pitchFamily="18" charset="0"/>
                          <a:ea typeface="Times New Roman" panose="02020603050405020304" pitchFamily="18" charset="0"/>
                        </a:rPr>
                        <a:t>pressureInletOutletVelocity</a:t>
                      </a:r>
                      <a:endParaRPr lang="en-IN" sz="1200" dirty="0">
                        <a:effectLst/>
                        <a:latin typeface="Times New Roman" panose="02020603050405020304" pitchFamily="18" charset="0"/>
                        <a:ea typeface="Times New Roman" panose="02020603050405020304" pitchFamily="18" charset="0"/>
                      </a:endParaRPr>
                    </a:p>
                    <a:p>
                      <a:pPr algn="ctr">
                        <a:lnSpc>
                          <a:spcPct val="150000"/>
                        </a:lnSpc>
                      </a:pPr>
                      <a:r>
                        <a:rPr lang="en-IN" sz="1400" dirty="0">
                          <a:effectLst/>
                          <a:latin typeface="Times New Roman" panose="02020603050405020304" pitchFamily="18" charset="0"/>
                          <a:ea typeface="Times New Roman" panose="02020603050405020304" pitchFamily="18" charset="0"/>
                        </a:rPr>
                        <a:t>phi.air</a:t>
                      </a:r>
                      <a:endParaRPr lang="en-IN" sz="1200" dirty="0">
                        <a:effectLst/>
                        <a:latin typeface="Times New Roman" panose="02020603050405020304" pitchFamily="18" charset="0"/>
                        <a:ea typeface="Times New Roman" panose="02020603050405020304" pitchFamily="18" charset="0"/>
                      </a:endParaRPr>
                    </a:p>
                  </a:txBody>
                  <a:tcPr marL="68580" marR="68580"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pPr>
                      <a:r>
                        <a:rPr lang="en-IN" sz="1400" dirty="0">
                          <a:effectLst/>
                          <a:latin typeface="Times New Roman" panose="02020603050405020304" pitchFamily="18" charset="0"/>
                          <a:ea typeface="Times New Roman" panose="02020603050405020304" pitchFamily="18" charset="0"/>
                        </a:rPr>
                        <a:t>fixedValue</a:t>
                      </a:r>
                      <a:endParaRPr lang="en-IN" sz="1200" dirty="0">
                        <a:effectLst/>
                        <a:latin typeface="Times New Roman" panose="02020603050405020304" pitchFamily="18" charset="0"/>
                        <a:ea typeface="Times New Roman" panose="02020603050405020304" pitchFamily="18" charset="0"/>
                      </a:endParaRPr>
                    </a:p>
                    <a:p>
                      <a:pPr algn="ctr">
                        <a:lnSpc>
                          <a:spcPct val="150000"/>
                        </a:lnSpc>
                      </a:pPr>
                      <a:r>
                        <a:rPr lang="en-IN" sz="1400" dirty="0">
                          <a:effectLst/>
                          <a:latin typeface="Times New Roman" panose="02020603050405020304" pitchFamily="18" charset="0"/>
                          <a:ea typeface="Times New Roman" panose="02020603050405020304" pitchFamily="18" charset="0"/>
                        </a:rPr>
                        <a:t>(0 0 0)</a:t>
                      </a:r>
                      <a:endParaRPr lang="en-IN" sz="12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pPr>
                      <a:r>
                        <a:rPr lang="en-IN" sz="1400" dirty="0">
                          <a:effectLst/>
                          <a:latin typeface="Times New Roman" panose="02020603050405020304" pitchFamily="18" charset="0"/>
                          <a:ea typeface="Times New Roman" panose="02020603050405020304" pitchFamily="18" charset="0"/>
                        </a:rPr>
                        <a:t>prghPressure</a:t>
                      </a:r>
                      <a:endParaRPr lang="en-IN" sz="1200" dirty="0">
                        <a:effectLst/>
                        <a:latin typeface="Times New Roman" panose="02020603050405020304" pitchFamily="18" charset="0"/>
                        <a:ea typeface="Times New Roman" panose="02020603050405020304" pitchFamily="18" charset="0"/>
                      </a:endParaRPr>
                    </a:p>
                    <a:p>
                      <a:pPr algn="ctr">
                        <a:lnSpc>
                          <a:spcPct val="150000"/>
                        </a:lnSpc>
                      </a:pPr>
                      <a:r>
                        <a:rPr lang="en-IN" sz="1400" dirty="0">
                          <a:effectLst/>
                          <a:latin typeface="Times New Roman" panose="02020603050405020304" pitchFamily="18" charset="0"/>
                          <a:ea typeface="Times New Roman" panose="02020603050405020304" pitchFamily="18" charset="0"/>
                        </a:rPr>
                        <a:t>p = 101325 Pa</a:t>
                      </a:r>
                      <a:endParaRPr lang="en-IN" sz="12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pPr>
                      <a:r>
                        <a:rPr lang="en-IN" sz="1400">
                          <a:effectLst/>
                          <a:latin typeface="Times New Roman" panose="02020603050405020304" pitchFamily="18" charset="0"/>
                          <a:ea typeface="Times New Roman" panose="02020603050405020304" pitchFamily="18" charset="0"/>
                        </a:rPr>
                        <a:t>zeroGradient</a:t>
                      </a:r>
                      <a:endParaRPr lang="en-IN" sz="12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52536910"/>
                  </a:ext>
                </a:extLst>
              </a:tr>
              <a:tr h="769261">
                <a:tc>
                  <a:txBody>
                    <a:bodyPr/>
                    <a:lstStyle/>
                    <a:p>
                      <a:pPr algn="ctr">
                        <a:lnSpc>
                          <a:spcPct val="150000"/>
                        </a:lnSpc>
                      </a:pPr>
                      <a:r>
                        <a:rPr lang="en-IN" sz="1400">
                          <a:effectLst/>
                          <a:latin typeface="Times New Roman" panose="02020603050405020304" pitchFamily="18" charset="0"/>
                          <a:ea typeface="Times New Roman" panose="02020603050405020304" pitchFamily="18" charset="0"/>
                        </a:rPr>
                        <a:t>Walls</a:t>
                      </a:r>
                      <a:endParaRPr lang="en-IN" sz="12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pPr>
                      <a:r>
                        <a:rPr lang="en-IN" sz="1400">
                          <a:effectLst/>
                          <a:latin typeface="Times New Roman" panose="02020603050405020304" pitchFamily="18" charset="0"/>
                          <a:ea typeface="Times New Roman" panose="02020603050405020304" pitchFamily="18" charset="0"/>
                        </a:rPr>
                        <a:t>noSlip</a:t>
                      </a:r>
                      <a:endParaRPr lang="en-IN" sz="1200">
                        <a:effectLst/>
                        <a:latin typeface="Times New Roman" panose="02020603050405020304" pitchFamily="18" charset="0"/>
                        <a:ea typeface="Times New Roman" panose="02020603050405020304" pitchFamily="18" charset="0"/>
                      </a:endParaRPr>
                    </a:p>
                  </a:txBody>
                  <a:tcPr marL="68580" marR="68580"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pPr>
                      <a:r>
                        <a:rPr lang="en-IN" sz="1400" dirty="0">
                          <a:effectLst/>
                          <a:latin typeface="Times New Roman" panose="02020603050405020304" pitchFamily="18" charset="0"/>
                          <a:ea typeface="Times New Roman" panose="02020603050405020304" pitchFamily="18" charset="0"/>
                        </a:rPr>
                        <a:t>JohnsonJacksonParticleSlip</a:t>
                      </a:r>
                      <a:endParaRPr lang="en-IN" sz="12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pPr>
                      <a:r>
                        <a:rPr lang="en-IN" sz="1400" dirty="0">
                          <a:effectLst/>
                          <a:latin typeface="Times New Roman" panose="02020603050405020304" pitchFamily="18" charset="0"/>
                          <a:ea typeface="Times New Roman" panose="02020603050405020304" pitchFamily="18" charset="0"/>
                        </a:rPr>
                        <a:t>fixedFluxPressure</a:t>
                      </a:r>
                      <a:endParaRPr lang="en-IN" sz="12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pPr>
                      <a:r>
                        <a:rPr lang="en-IN" sz="1400" dirty="0">
                          <a:effectLst/>
                          <a:latin typeface="Times New Roman" panose="02020603050405020304" pitchFamily="18" charset="0"/>
                          <a:ea typeface="Times New Roman" panose="02020603050405020304" pitchFamily="18" charset="0"/>
                        </a:rPr>
                        <a:t>JohnsonJacksonParticleTheta</a:t>
                      </a:r>
                      <a:endParaRPr lang="en-IN" sz="12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35653771"/>
                  </a:ext>
                </a:extLst>
              </a:tr>
            </a:tbl>
          </a:graphicData>
        </a:graphic>
      </p:graphicFrame>
      <p:sp>
        <p:nvSpPr>
          <p:cNvPr id="19" name="Text Box 2">
            <a:extLst>
              <a:ext uri="{FF2B5EF4-FFF2-40B4-BE49-F238E27FC236}">
                <a16:creationId xmlns:a16="http://schemas.microsoft.com/office/drawing/2014/main" id="{FDBE15F8-1880-47A7-8B4E-204BC9C5E7A1}"/>
              </a:ext>
            </a:extLst>
          </p:cNvPr>
          <p:cNvSpPr txBox="1">
            <a:spLocks noChangeArrowheads="1"/>
          </p:cNvSpPr>
          <p:nvPr/>
        </p:nvSpPr>
        <p:spPr bwMode="auto">
          <a:xfrm>
            <a:off x="3305324" y="4627164"/>
            <a:ext cx="5370991" cy="338554"/>
          </a:xfrm>
          <a:prstGeom prst="rect">
            <a:avLst/>
          </a:prstGeom>
          <a:solidFill>
            <a:srgbClr val="FFFFFF"/>
          </a:solidFill>
          <a:ln w="9525">
            <a:noFill/>
            <a:miter lim="800000"/>
            <a:headEnd/>
            <a:tailEnd/>
          </a:ln>
        </p:spPr>
        <p:txBody>
          <a:bodyPr rot="0" vert="horz" wrap="square" lIns="91440" tIns="45720" rIns="91440" bIns="45720" anchor="t" anchorCtr="0">
            <a:spAutoFit/>
          </a:bodyPr>
          <a:lstStyle/>
          <a:p>
            <a:pPr algn="ctr"/>
            <a:r>
              <a:rPr lang="en-IN" sz="1600" dirty="0">
                <a:effectLst/>
                <a:latin typeface="Times New Roman" panose="02020603050405020304" pitchFamily="18" charset="0"/>
                <a:ea typeface="Times New Roman" panose="02020603050405020304" pitchFamily="18" charset="0"/>
              </a:rPr>
              <a:t>Table </a:t>
            </a:r>
            <a:r>
              <a:rPr lang="en-IN" sz="1600" dirty="0">
                <a:latin typeface="Times New Roman" panose="02020603050405020304" pitchFamily="18" charset="0"/>
                <a:ea typeface="Times New Roman" panose="02020603050405020304" pitchFamily="18" charset="0"/>
              </a:rPr>
              <a:t>3</a:t>
            </a:r>
            <a:r>
              <a:rPr lang="en-IN" sz="1600" dirty="0">
                <a:effectLst/>
                <a:latin typeface="Times New Roman" panose="02020603050405020304" pitchFamily="18" charset="0"/>
                <a:ea typeface="Times New Roman" panose="02020603050405020304" pitchFamily="18" charset="0"/>
              </a:rPr>
              <a:t>: Boundary conditions for Fluidized Bed case study</a:t>
            </a:r>
            <a:endParaRPr lang="en-IN" sz="1400" dirty="0">
              <a:effectLst/>
              <a:latin typeface="Times New Roman" panose="02020603050405020304" pitchFamily="18" charset="0"/>
              <a:ea typeface="Times New Roman" panose="02020603050405020304" pitchFamily="18" charset="0"/>
            </a:endParaRPr>
          </a:p>
        </p:txBody>
      </p:sp>
      <p:sp>
        <p:nvSpPr>
          <p:cNvPr id="9" name="Slide Number Placeholder 8">
            <a:extLst>
              <a:ext uri="{FF2B5EF4-FFF2-40B4-BE49-F238E27FC236}">
                <a16:creationId xmlns:a16="http://schemas.microsoft.com/office/drawing/2014/main" id="{5AC802C3-75CF-4EB8-9D72-A07EB8C5C65F}"/>
              </a:ext>
            </a:extLst>
          </p:cNvPr>
          <p:cNvSpPr>
            <a:spLocks noGrp="1"/>
          </p:cNvSpPr>
          <p:nvPr>
            <p:ph type="sldNum" sz="quarter" idx="12"/>
          </p:nvPr>
        </p:nvSpPr>
        <p:spPr/>
        <p:txBody>
          <a:bodyPr/>
          <a:lstStyle/>
          <a:p>
            <a:fld id="{C6070333-FABE-4FD6-AEAE-4A299F022C69}" type="slidenum">
              <a:rPr lang="en-IN" smtClean="0">
                <a:solidFill>
                  <a:schemeClr val="bg1"/>
                </a:solidFill>
              </a:rPr>
              <a:t>9</a:t>
            </a:fld>
            <a:endParaRPr lang="en-IN" dirty="0">
              <a:solidFill>
                <a:schemeClr val="bg1"/>
              </a:solidFill>
            </a:endParaRPr>
          </a:p>
        </p:txBody>
      </p:sp>
    </p:spTree>
    <p:extLst>
      <p:ext uri="{BB962C8B-B14F-4D97-AF65-F5344CB8AC3E}">
        <p14:creationId xmlns:p14="http://schemas.microsoft.com/office/powerpoint/2010/main" val="70131006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662</TotalTime>
  <Words>1776</Words>
  <Application>Microsoft Office PowerPoint</Application>
  <PresentationFormat>Widescreen</PresentationFormat>
  <Paragraphs>283</Paragraphs>
  <Slides>24</Slides>
  <Notes>0</Notes>
  <HiddenSlides>0</HiddenSlides>
  <MMClips>1</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24</vt:i4>
      </vt:variant>
    </vt:vector>
  </HeadingPairs>
  <TitlesOfParts>
    <vt:vector size="33" baseType="lpstr">
      <vt:lpstr>Arial</vt:lpstr>
      <vt:lpstr>Calibri</vt:lpstr>
      <vt:lpstr>Calibri Light</vt:lpstr>
      <vt:lpstr>Cambria Math</vt:lpstr>
      <vt:lpstr>Roboto</vt:lpstr>
      <vt:lpstr>Roboto Medium</vt:lpstr>
      <vt:lpstr>Roboto Thin</vt:lpstr>
      <vt:lpstr>Times New Roman</vt:lpstr>
      <vt:lpstr>Office Theme</vt:lpstr>
      <vt:lpstr>PowerPoint Presentation</vt:lpstr>
      <vt:lpstr>Contents</vt:lpstr>
      <vt:lpstr>Problem Statement</vt:lpstr>
      <vt:lpstr>Scientific Objectives</vt:lpstr>
      <vt:lpstr>Timeline and Approach</vt:lpstr>
      <vt:lpstr>Methodology – Geometry(1)</vt:lpstr>
      <vt:lpstr>Methodology – Geometry(2)</vt:lpstr>
      <vt:lpstr>Methodology – Mesh</vt:lpstr>
      <vt:lpstr>Methodology – Boundary Conditions (1)</vt:lpstr>
      <vt:lpstr>Methodology – Boundary Conditions (2)</vt:lpstr>
      <vt:lpstr>Solver Details</vt:lpstr>
      <vt:lpstr>Drag correlation study</vt:lpstr>
      <vt:lpstr>Results and Discussion</vt:lpstr>
      <vt:lpstr>Flow Ratio and Minimum Radius Comparison</vt:lpstr>
      <vt:lpstr>Inferences (Single-Phase study)</vt:lpstr>
      <vt:lpstr>Mean Eulerian Velocity Distribution (U_g = 2.19m/s)</vt:lpstr>
      <vt:lpstr>Mean Eulerian Velocity Distribution (U_g = 3.28m/s)</vt:lpstr>
      <vt:lpstr>Inferences (Fluidized Bed study)</vt:lpstr>
      <vt:lpstr>PowerPoint Presentation</vt:lpstr>
      <vt:lpstr>Conclusion</vt:lpstr>
      <vt:lpstr>Ongoing Study</vt:lpstr>
      <vt:lpstr>References</vt:lpstr>
      <vt:lpstr>References</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Karthikeya Avinash</dc:creator>
  <cp:lastModifiedBy>Karthikeya Avinash</cp:lastModifiedBy>
  <cp:revision>40</cp:revision>
  <dcterms:created xsi:type="dcterms:W3CDTF">2021-07-09T00:40:23Z</dcterms:created>
  <dcterms:modified xsi:type="dcterms:W3CDTF">2021-07-09T11:43:08Z</dcterms:modified>
</cp:coreProperties>
</file>